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jwNe68IaerBM1DeDGnXhlZLQxmu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1A4EA9-C185-4950-BF81-1D3DF52E9DE5}" v="1" dt="2025-11-21T20:06:19.036"/>
  </p1510:revLst>
</p1510:revInfo>
</file>

<file path=ppt/tableStyles.xml><?xml version="1.0" encoding="utf-8"?>
<a:tblStyleLst xmlns:a="http://schemas.openxmlformats.org/drawingml/2006/main" def="{F646CF59-F24E-4ADE-85A4-E0257EC88396}">
  <a:tblStyle styleId="{F646CF59-F24E-4ADE-85A4-E0257EC88396}"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840" autoAdjust="0"/>
    <p:restoredTop sz="64528" autoAdjust="0"/>
  </p:normalViewPr>
  <p:slideViewPr>
    <p:cSldViewPr snapToGrid="0">
      <p:cViewPr varScale="1">
        <p:scale>
          <a:sx n="68" d="100"/>
          <a:sy n="68" d="100"/>
        </p:scale>
        <p:origin x="147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4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NotesMaster">
      <pc:chgData name="Baskerville, Kristin (CDC/GHC/DGHP)" userId="e5846ad4-249e-4a35-baa4-77ba58151c68" providerId="ADAL" clId="{613EFEC5-BEAB-4681-8F18-22D7E4BC25F2}" dt="2025-11-21T20:09:33.367" v="37" actId="207"/>
      <pc:docMkLst>
        <pc:docMk/>
      </pc:docMkLst>
      <pc:sldChg chg="modSp mod modNotes">
        <pc:chgData name="Baskerville, Kristin (CDC/GHC/DGHP)" userId="e5846ad4-249e-4a35-baa4-77ba58151c68" providerId="ADAL" clId="{613EFEC5-BEAB-4681-8F18-22D7E4BC25F2}" dt="2025-11-21T20:06:19.036" v="28"/>
        <pc:sldMkLst>
          <pc:docMk/>
          <pc:sldMk cId="0" sldId="256"/>
        </pc:sldMkLst>
        <pc:spChg chg="mod">
          <ac:chgData name="Baskerville, Kristin (CDC/GHC/DGHP)" userId="e5846ad4-249e-4a35-baa4-77ba58151c68" providerId="ADAL" clId="{613EFEC5-BEAB-4681-8F18-22D7E4BC25F2}" dt="2025-11-20T18:39:22.096" v="25" actId="1035"/>
          <ac:spMkLst>
            <pc:docMk/>
            <pc:sldMk cId="0" sldId="256"/>
            <ac:spMk id="301" creationId="{00000000-0000-0000-0000-000000000000}"/>
          </ac:spMkLst>
        </pc:spChg>
      </pc:sldChg>
      <pc:sldChg chg="modNotes">
        <pc:chgData name="Baskerville, Kristin (CDC/GHC/DGHP)" userId="e5846ad4-249e-4a35-baa4-77ba58151c68" providerId="ADAL" clId="{613EFEC5-BEAB-4681-8F18-22D7E4BC25F2}" dt="2025-11-21T20:06:19.036" v="28"/>
        <pc:sldMkLst>
          <pc:docMk/>
          <pc:sldMk cId="0" sldId="257"/>
        </pc:sldMkLst>
      </pc:sldChg>
      <pc:sldChg chg="modSp mod modNotes modNotesTx">
        <pc:chgData name="Baskerville, Kristin (CDC/GHC/DGHP)" userId="e5846ad4-249e-4a35-baa4-77ba58151c68" providerId="ADAL" clId="{613EFEC5-BEAB-4681-8F18-22D7E4BC25F2}" dt="2025-11-21T20:08:38.428" v="29" actId="207"/>
        <pc:sldMkLst>
          <pc:docMk/>
          <pc:sldMk cId="0" sldId="258"/>
        </pc:sldMkLst>
        <pc:spChg chg="mod">
          <ac:chgData name="Baskerville, Kristin (CDC/GHC/DGHP)" userId="e5846ad4-249e-4a35-baa4-77ba58151c68" providerId="ADAL" clId="{613EFEC5-BEAB-4681-8F18-22D7E4BC25F2}" dt="2025-11-20T18:39:47.180" v="26" actId="20577"/>
          <ac:spMkLst>
            <pc:docMk/>
            <pc:sldMk cId="0" sldId="258"/>
            <ac:spMk id="312" creationId="{00000000-0000-0000-0000-000000000000}"/>
          </ac:spMkLst>
        </pc:spChg>
      </pc:sldChg>
      <pc:sldChg chg="modNotes">
        <pc:chgData name="Baskerville, Kristin (CDC/GHC/DGHP)" userId="e5846ad4-249e-4a35-baa4-77ba58151c68" providerId="ADAL" clId="{613EFEC5-BEAB-4681-8F18-22D7E4BC25F2}" dt="2025-11-21T20:06:19.036" v="28"/>
        <pc:sldMkLst>
          <pc:docMk/>
          <pc:sldMk cId="0" sldId="259"/>
        </pc:sldMkLst>
      </pc:sldChg>
      <pc:sldChg chg="modNotes">
        <pc:chgData name="Baskerville, Kristin (CDC/GHC/DGHP)" userId="e5846ad4-249e-4a35-baa4-77ba58151c68" providerId="ADAL" clId="{613EFEC5-BEAB-4681-8F18-22D7E4BC25F2}" dt="2025-11-21T20:06:19.036" v="28"/>
        <pc:sldMkLst>
          <pc:docMk/>
          <pc:sldMk cId="0" sldId="260"/>
        </pc:sldMkLst>
      </pc:sldChg>
      <pc:sldChg chg="modNotes modNotesTx">
        <pc:chgData name="Baskerville, Kristin (CDC/GHC/DGHP)" userId="e5846ad4-249e-4a35-baa4-77ba58151c68" providerId="ADAL" clId="{613EFEC5-BEAB-4681-8F18-22D7E4BC25F2}" dt="2025-11-21T20:08:47.143" v="30" actId="207"/>
        <pc:sldMkLst>
          <pc:docMk/>
          <pc:sldMk cId="0" sldId="261"/>
        </pc:sldMkLst>
      </pc:sldChg>
      <pc:sldChg chg="modNotes">
        <pc:chgData name="Baskerville, Kristin (CDC/GHC/DGHP)" userId="e5846ad4-249e-4a35-baa4-77ba58151c68" providerId="ADAL" clId="{613EFEC5-BEAB-4681-8F18-22D7E4BC25F2}" dt="2025-11-21T20:06:19.036" v="28"/>
        <pc:sldMkLst>
          <pc:docMk/>
          <pc:sldMk cId="0" sldId="262"/>
        </pc:sldMkLst>
      </pc:sldChg>
      <pc:sldChg chg="modNotes">
        <pc:chgData name="Baskerville, Kristin (CDC/GHC/DGHP)" userId="e5846ad4-249e-4a35-baa4-77ba58151c68" providerId="ADAL" clId="{613EFEC5-BEAB-4681-8F18-22D7E4BC25F2}" dt="2025-11-21T20:06:19.036" v="28"/>
        <pc:sldMkLst>
          <pc:docMk/>
          <pc:sldMk cId="0" sldId="263"/>
        </pc:sldMkLst>
      </pc:sldChg>
      <pc:sldChg chg="modNotes">
        <pc:chgData name="Baskerville, Kristin (CDC/GHC/DGHP)" userId="e5846ad4-249e-4a35-baa4-77ba58151c68" providerId="ADAL" clId="{613EFEC5-BEAB-4681-8F18-22D7E4BC25F2}" dt="2025-11-21T20:06:19.036" v="28"/>
        <pc:sldMkLst>
          <pc:docMk/>
          <pc:sldMk cId="0" sldId="264"/>
        </pc:sldMkLst>
      </pc:sldChg>
      <pc:sldChg chg="modNotes">
        <pc:chgData name="Baskerville, Kristin (CDC/GHC/DGHP)" userId="e5846ad4-249e-4a35-baa4-77ba58151c68" providerId="ADAL" clId="{613EFEC5-BEAB-4681-8F18-22D7E4BC25F2}" dt="2025-11-21T20:06:19.036" v="28"/>
        <pc:sldMkLst>
          <pc:docMk/>
          <pc:sldMk cId="0" sldId="265"/>
        </pc:sldMkLst>
      </pc:sldChg>
      <pc:sldChg chg="modNotes">
        <pc:chgData name="Baskerville, Kristin (CDC/GHC/DGHP)" userId="e5846ad4-249e-4a35-baa4-77ba58151c68" providerId="ADAL" clId="{613EFEC5-BEAB-4681-8F18-22D7E4BC25F2}" dt="2025-11-21T20:06:19.036" v="28"/>
        <pc:sldMkLst>
          <pc:docMk/>
          <pc:sldMk cId="0" sldId="266"/>
        </pc:sldMkLst>
      </pc:sldChg>
      <pc:sldChg chg="modNotes">
        <pc:chgData name="Baskerville, Kristin (CDC/GHC/DGHP)" userId="e5846ad4-249e-4a35-baa4-77ba58151c68" providerId="ADAL" clId="{613EFEC5-BEAB-4681-8F18-22D7E4BC25F2}" dt="2025-11-21T20:06:19.036" v="28"/>
        <pc:sldMkLst>
          <pc:docMk/>
          <pc:sldMk cId="0" sldId="267"/>
        </pc:sldMkLst>
      </pc:sldChg>
      <pc:sldChg chg="modNotes modNotesTx">
        <pc:chgData name="Baskerville, Kristin (CDC/GHC/DGHP)" userId="e5846ad4-249e-4a35-baa4-77ba58151c68" providerId="ADAL" clId="{613EFEC5-BEAB-4681-8F18-22D7E4BC25F2}" dt="2025-11-21T20:08:56.239" v="31" actId="207"/>
        <pc:sldMkLst>
          <pc:docMk/>
          <pc:sldMk cId="0" sldId="268"/>
        </pc:sldMkLst>
      </pc:sldChg>
      <pc:sldChg chg="modNotes modNotesTx">
        <pc:chgData name="Baskerville, Kristin (CDC/GHC/DGHP)" userId="e5846ad4-249e-4a35-baa4-77ba58151c68" providerId="ADAL" clId="{613EFEC5-BEAB-4681-8F18-22D7E4BC25F2}" dt="2025-11-21T20:09:04.551" v="32" actId="207"/>
        <pc:sldMkLst>
          <pc:docMk/>
          <pc:sldMk cId="0" sldId="269"/>
        </pc:sldMkLst>
      </pc:sldChg>
      <pc:sldChg chg="modNotes">
        <pc:chgData name="Baskerville, Kristin (CDC/GHC/DGHP)" userId="e5846ad4-249e-4a35-baa4-77ba58151c68" providerId="ADAL" clId="{613EFEC5-BEAB-4681-8F18-22D7E4BC25F2}" dt="2025-11-21T20:06:19.036" v="28"/>
        <pc:sldMkLst>
          <pc:docMk/>
          <pc:sldMk cId="0" sldId="270"/>
        </pc:sldMkLst>
      </pc:sldChg>
      <pc:sldChg chg="modNotes">
        <pc:chgData name="Baskerville, Kristin (CDC/GHC/DGHP)" userId="e5846ad4-249e-4a35-baa4-77ba58151c68" providerId="ADAL" clId="{613EFEC5-BEAB-4681-8F18-22D7E4BC25F2}" dt="2025-11-21T20:06:19.036" v="28"/>
        <pc:sldMkLst>
          <pc:docMk/>
          <pc:sldMk cId="0" sldId="271"/>
        </pc:sldMkLst>
      </pc:sldChg>
      <pc:sldChg chg="modNotes modNotesTx">
        <pc:chgData name="Baskerville, Kristin (CDC/GHC/DGHP)" userId="e5846ad4-249e-4a35-baa4-77ba58151c68" providerId="ADAL" clId="{613EFEC5-BEAB-4681-8F18-22D7E4BC25F2}" dt="2025-11-21T20:09:10.714" v="33" actId="207"/>
        <pc:sldMkLst>
          <pc:docMk/>
          <pc:sldMk cId="0" sldId="272"/>
        </pc:sldMkLst>
      </pc:sldChg>
      <pc:sldChg chg="modNotes modNotesTx">
        <pc:chgData name="Baskerville, Kristin (CDC/GHC/DGHP)" userId="e5846ad4-249e-4a35-baa4-77ba58151c68" providerId="ADAL" clId="{613EFEC5-BEAB-4681-8F18-22D7E4BC25F2}" dt="2025-11-21T20:09:15.137" v="34" actId="207"/>
        <pc:sldMkLst>
          <pc:docMk/>
          <pc:sldMk cId="0" sldId="273"/>
        </pc:sldMkLst>
      </pc:sldChg>
      <pc:sldChg chg="modNotes modNotesTx">
        <pc:chgData name="Baskerville, Kristin (CDC/GHC/DGHP)" userId="e5846ad4-249e-4a35-baa4-77ba58151c68" providerId="ADAL" clId="{613EFEC5-BEAB-4681-8F18-22D7E4BC25F2}" dt="2025-11-21T20:09:20.140" v="35" actId="207"/>
        <pc:sldMkLst>
          <pc:docMk/>
          <pc:sldMk cId="0" sldId="274"/>
        </pc:sldMkLst>
      </pc:sldChg>
      <pc:sldChg chg="modNotes modNotesTx">
        <pc:chgData name="Baskerville, Kristin (CDC/GHC/DGHP)" userId="e5846ad4-249e-4a35-baa4-77ba58151c68" providerId="ADAL" clId="{613EFEC5-BEAB-4681-8F18-22D7E4BC25F2}" dt="2025-11-21T20:09:25.011" v="36" actId="207"/>
        <pc:sldMkLst>
          <pc:docMk/>
          <pc:sldMk cId="0" sldId="275"/>
        </pc:sldMkLst>
      </pc:sldChg>
      <pc:sldChg chg="modNotes modNotesTx">
        <pc:chgData name="Baskerville, Kristin (CDC/GHC/DGHP)" userId="e5846ad4-249e-4a35-baa4-77ba58151c68" providerId="ADAL" clId="{613EFEC5-BEAB-4681-8F18-22D7E4BC25F2}" dt="2025-11-21T20:09:33.367" v="37" actId="207"/>
        <pc:sldMkLst>
          <pc:docMk/>
          <pc:sldMk cId="0" sldId="276"/>
        </pc:sldMkLst>
      </pc:sldChg>
      <pc:sldChg chg="modNotes">
        <pc:chgData name="Baskerville, Kristin (CDC/GHC/DGHP)" userId="e5846ad4-249e-4a35-baa4-77ba58151c68" providerId="ADAL" clId="{613EFEC5-BEAB-4681-8F18-22D7E4BC25F2}" dt="2025-11-21T20:06:19.036" v="28"/>
        <pc:sldMkLst>
          <pc:docMk/>
          <pc:sldMk cId="0" sldId="277"/>
        </pc:sldMkLst>
      </pc:sldChg>
      <pc:sldChg chg="modNotes">
        <pc:chgData name="Baskerville, Kristin (CDC/GHC/DGHP)" userId="e5846ad4-249e-4a35-baa4-77ba58151c68" providerId="ADAL" clId="{613EFEC5-BEAB-4681-8F18-22D7E4BC25F2}" dt="2025-11-21T20:06:19.036" v="28"/>
        <pc:sldMkLst>
          <pc:docMk/>
          <pc:sldMk cId="0" sldId="278"/>
        </pc:sldMkLst>
      </pc:sldChg>
      <pc:sldChg chg="modNotes">
        <pc:chgData name="Baskerville, Kristin (CDC/GHC/DGHP)" userId="e5846ad4-249e-4a35-baa4-77ba58151c68" providerId="ADAL" clId="{613EFEC5-BEAB-4681-8F18-22D7E4BC25F2}" dt="2025-11-21T20:06:19.036" v="28"/>
        <pc:sldMkLst>
          <pc:docMk/>
          <pc:sldMk cId="0" sldId="279"/>
        </pc:sldMkLst>
      </pc:sldChg>
      <pc:sldChg chg="modNotes">
        <pc:chgData name="Baskerville, Kristin (CDC/GHC/DGHP)" userId="e5846ad4-249e-4a35-baa4-77ba58151c68" providerId="ADAL" clId="{613EFEC5-BEAB-4681-8F18-22D7E4BC25F2}" dt="2025-11-21T20:06:19.036" v="28"/>
        <pc:sldMkLst>
          <pc:docMk/>
          <pc:sldMk cId="0" sldId="280"/>
        </pc:sldMkLst>
      </pc:sldChg>
      <pc:sldChg chg="modNotes">
        <pc:chgData name="Baskerville, Kristin (CDC/GHC/DGHP)" userId="e5846ad4-249e-4a35-baa4-77ba58151c68" providerId="ADAL" clId="{613EFEC5-BEAB-4681-8F18-22D7E4BC25F2}" dt="2025-11-21T20:06:19.036" v="28"/>
        <pc:sldMkLst>
          <pc:docMk/>
          <pc:sldMk cId="0" sldId="281"/>
        </pc:sldMkLst>
      </pc:sldChg>
      <pc:sldChg chg="modNotes">
        <pc:chgData name="Baskerville, Kristin (CDC/GHC/DGHP)" userId="e5846ad4-249e-4a35-baa4-77ba58151c68" providerId="ADAL" clId="{613EFEC5-BEAB-4681-8F18-22D7E4BC25F2}" dt="2025-11-21T20:06:19.036" v="28"/>
        <pc:sldMkLst>
          <pc:docMk/>
          <pc:sldMk cId="0" sldId="282"/>
        </pc:sldMkLst>
      </pc:sldChg>
      <pc:sldChg chg="modNotes">
        <pc:chgData name="Baskerville, Kristin (CDC/GHC/DGHP)" userId="e5846ad4-249e-4a35-baa4-77ba58151c68" providerId="ADAL" clId="{613EFEC5-BEAB-4681-8F18-22D7E4BC25F2}" dt="2025-11-21T20:06:19.036" v="28"/>
        <pc:sldMkLst>
          <pc:docMk/>
          <pc:sldMk cId="0" sldId="283"/>
        </pc:sldMkLst>
      </pc:sldChg>
      <pc:sldChg chg="modNotes">
        <pc:chgData name="Baskerville, Kristin (CDC/GHC/DGHP)" userId="e5846ad4-249e-4a35-baa4-77ba58151c68" providerId="ADAL" clId="{613EFEC5-BEAB-4681-8F18-22D7E4BC25F2}" dt="2025-11-21T20:06:19.036" v="28"/>
        <pc:sldMkLst>
          <pc:docMk/>
          <pc:sldMk cId="0" sldId="284"/>
        </pc:sldMkLst>
      </pc:sldChg>
      <pc:sldChg chg="modNotes">
        <pc:chgData name="Baskerville, Kristin (CDC/GHC/DGHP)" userId="e5846ad4-249e-4a35-baa4-77ba58151c68" providerId="ADAL" clId="{613EFEC5-BEAB-4681-8F18-22D7E4BC25F2}" dt="2025-11-21T20:06:19.036" v="28"/>
        <pc:sldMkLst>
          <pc:docMk/>
          <pc:sldMk cId="0" sldId="285"/>
        </pc:sldMkLst>
      </pc:sldChg>
      <pc:sldChg chg="modNotes">
        <pc:chgData name="Baskerville, Kristin (CDC/GHC/DGHP)" userId="e5846ad4-249e-4a35-baa4-77ba58151c68" providerId="ADAL" clId="{613EFEC5-BEAB-4681-8F18-22D7E4BC25F2}" dt="2025-11-21T20:06:19.036" v="28"/>
        <pc:sldMkLst>
          <pc:docMk/>
          <pc:sldMk cId="0" sldId="286"/>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Arial" charset="0"/>
                <a:ea typeface="Arial" charset="0"/>
                <a:cs typeface="Arial" charset="0"/>
              </a:defRPr>
            </a:pPr>
            <a:r>
              <a:rPr lang="en-US" sz="2400" b="1" i="0" baseline="0" dirty="0">
                <a:effectLst/>
              </a:rPr>
              <a:t>Cas de diarrhée signalés par semaine,</a:t>
            </a:r>
            <a:endParaRPr lang="en-US" sz="2400" b="1" dirty="0">
              <a:effectLst/>
            </a:endParaRPr>
          </a:p>
          <a:p>
            <a:pPr>
              <a:defRPr>
                <a:latin typeface="Arial" charset="0"/>
                <a:ea typeface="Arial" charset="0"/>
                <a:cs typeface="Arial" charset="0"/>
              </a:defRPr>
            </a:pPr>
            <a:r>
              <a:rPr lang="en-US" sz="2400" b="1" i="0" baseline="0" dirty="0">
                <a:effectLst/>
              </a:rPr>
              <a:t>Botswana, 2015</a:t>
            </a:r>
            <a:endParaRPr lang="en-US" sz="2400" b="1" dirty="0">
              <a:effectLst/>
            </a:endParaRPr>
          </a:p>
        </c:rich>
      </c:tx>
      <c:layout>
        <c:manualLayout>
          <c:xMode val="edge"/>
          <c:yMode val="edge"/>
          <c:x val="0.212955232396599"/>
          <c:y val="0"/>
        </c:manualLayout>
      </c:layout>
      <c:overlay val="0"/>
    </c:title>
    <c:autoTitleDeleted val="0"/>
    <c:plotArea>
      <c:layout>
        <c:manualLayout>
          <c:layoutTarget val="inner"/>
          <c:xMode val="edge"/>
          <c:yMode val="edge"/>
          <c:x val="0.10832053135447431"/>
          <c:y val="0.10386805030689346"/>
          <c:w val="0.84710588681135257"/>
          <c:h val="0.70562832551712129"/>
        </c:manualLayout>
      </c:layout>
      <c:barChart>
        <c:barDir val="col"/>
        <c:grouping val="clustered"/>
        <c:varyColors val="0"/>
        <c:ser>
          <c:idx val="2"/>
          <c:order val="2"/>
          <c:tx>
            <c:v>Cas</c:v>
          </c:tx>
          <c:spPr>
            <a:solidFill>
              <a:srgbClr val="00953A"/>
            </a:solidFill>
            <a:ln>
              <a:solidFill>
                <a:schemeClr val="tx1"/>
              </a:solidFill>
            </a:ln>
          </c:spPr>
          <c:invertIfNegative val="0"/>
          <c:val>
            <c:numRef>
              <c:f>National!$K$61:$K$112</c:f>
              <c:numCache>
                <c:formatCode>General</c:formatCode>
                <c:ptCount val="52"/>
                <c:pt idx="0">
                  <c:v>214</c:v>
                </c:pt>
                <c:pt idx="1">
                  <c:v>290</c:v>
                </c:pt>
                <c:pt idx="2">
                  <c:v>275</c:v>
                </c:pt>
                <c:pt idx="3">
                  <c:v>321</c:v>
                </c:pt>
                <c:pt idx="4">
                  <c:v>263</c:v>
                </c:pt>
                <c:pt idx="5">
                  <c:v>275</c:v>
                </c:pt>
                <c:pt idx="6">
                  <c:v>231</c:v>
                </c:pt>
                <c:pt idx="7">
                  <c:v>231</c:v>
                </c:pt>
                <c:pt idx="8">
                  <c:v>210</c:v>
                </c:pt>
                <c:pt idx="9">
                  <c:v>174</c:v>
                </c:pt>
                <c:pt idx="10">
                  <c:v>186</c:v>
                </c:pt>
                <c:pt idx="11">
                  <c:v>164</c:v>
                </c:pt>
                <c:pt idx="12">
                  <c:v>190</c:v>
                </c:pt>
                <c:pt idx="13">
                  <c:v>137</c:v>
                </c:pt>
                <c:pt idx="14">
                  <c:v>180</c:v>
                </c:pt>
                <c:pt idx="15">
                  <c:v>155</c:v>
                </c:pt>
                <c:pt idx="16">
                  <c:v>122</c:v>
                </c:pt>
                <c:pt idx="17">
                  <c:v>157</c:v>
                </c:pt>
                <c:pt idx="18">
                  <c:v>210</c:v>
                </c:pt>
                <c:pt idx="19">
                  <c:v>216</c:v>
                </c:pt>
                <c:pt idx="20">
                  <c:v>174</c:v>
                </c:pt>
                <c:pt idx="21">
                  <c:v>162</c:v>
                </c:pt>
                <c:pt idx="22">
                  <c:v>151</c:v>
                </c:pt>
                <c:pt idx="23">
                  <c:v>130</c:v>
                </c:pt>
                <c:pt idx="24">
                  <c:v>140</c:v>
                </c:pt>
                <c:pt idx="25">
                  <c:v>112</c:v>
                </c:pt>
                <c:pt idx="26">
                  <c:v>128</c:v>
                </c:pt>
                <c:pt idx="27">
                  <c:v>101</c:v>
                </c:pt>
                <c:pt idx="28">
                  <c:v>100</c:v>
                </c:pt>
                <c:pt idx="29">
                  <c:v>144</c:v>
                </c:pt>
                <c:pt idx="30">
                  <c:v>131</c:v>
                </c:pt>
                <c:pt idx="31">
                  <c:v>210</c:v>
                </c:pt>
                <c:pt idx="32">
                  <c:v>323</c:v>
                </c:pt>
                <c:pt idx="33">
                  <c:v>441</c:v>
                </c:pt>
                <c:pt idx="34">
                  <c:v>403</c:v>
                </c:pt>
                <c:pt idx="35">
                  <c:v>271</c:v>
                </c:pt>
                <c:pt idx="36">
                  <c:v>282</c:v>
                </c:pt>
                <c:pt idx="37">
                  <c:v>243</c:v>
                </c:pt>
                <c:pt idx="38">
                  <c:v>196</c:v>
                </c:pt>
                <c:pt idx="39">
                  <c:v>198</c:v>
                </c:pt>
                <c:pt idx="40">
                  <c:v>243</c:v>
                </c:pt>
                <c:pt idx="41">
                  <c:v>249</c:v>
                </c:pt>
                <c:pt idx="42">
                  <c:v>210</c:v>
                </c:pt>
                <c:pt idx="43">
                  <c:v>161</c:v>
                </c:pt>
                <c:pt idx="44">
                  <c:v>149</c:v>
                </c:pt>
                <c:pt idx="45">
                  <c:v>252</c:v>
                </c:pt>
                <c:pt idx="46">
                  <c:v>0</c:v>
                </c:pt>
                <c:pt idx="47">
                  <c:v>0</c:v>
                </c:pt>
                <c:pt idx="48">
                  <c:v>0</c:v>
                </c:pt>
                <c:pt idx="49">
                  <c:v>0</c:v>
                </c:pt>
                <c:pt idx="50">
                  <c:v>0</c:v>
                </c:pt>
                <c:pt idx="5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D8D9-4819-B3D9-4D389C3A8017}"/>
            </c:ext>
          </c:extLst>
        </c:ser>
        <c:dLbls>
          <c:showLegendKey val="0"/>
          <c:showVal val="0"/>
          <c:showCatName val="0"/>
          <c:showSerName val="0"/>
          <c:showPercent val="0"/>
          <c:showBubbleSize val="0"/>
        </c:dLbls>
        <c:gapWidth val="0"/>
        <c:axId val="104646912"/>
        <c:axId val="104649088"/>
      </c:barChart>
      <c:lineChart>
        <c:grouping val="standard"/>
        <c:varyColors val="0"/>
        <c:ser>
          <c:idx val="0"/>
          <c:order val="0"/>
          <c:tx>
            <c:strRef>
              <c:f>National!$I$60</c:f>
              <c:strCache>
                <c:ptCount val="1"/>
                <c:pt idx="0">
                  <c:v>Alerte</c:v>
                </c:pt>
              </c:strCache>
            </c:strRef>
          </c:tx>
          <c:marker>
            <c:symbol val="none"/>
          </c:marker>
          <c:val>
            <c:numRef>
              <c:f>National!$I$61:$I$112</c:f>
              <c:numCache>
                <c:formatCode>General</c:formatCode>
                <c:ptCount val="52"/>
                <c:pt idx="0">
                  <c:v>380</c:v>
                </c:pt>
                <c:pt idx="1">
                  <c:v>498</c:v>
                </c:pt>
                <c:pt idx="2">
                  <c:v>469</c:v>
                </c:pt>
                <c:pt idx="3">
                  <c:v>526</c:v>
                </c:pt>
                <c:pt idx="4">
                  <c:v>575</c:v>
                </c:pt>
                <c:pt idx="5">
                  <c:v>506</c:v>
                </c:pt>
                <c:pt idx="6">
                  <c:v>482</c:v>
                </c:pt>
                <c:pt idx="7">
                  <c:v>532</c:v>
                </c:pt>
                <c:pt idx="8">
                  <c:v>483</c:v>
                </c:pt>
                <c:pt idx="9">
                  <c:v>482</c:v>
                </c:pt>
                <c:pt idx="10">
                  <c:v>492</c:v>
                </c:pt>
                <c:pt idx="11">
                  <c:v>482</c:v>
                </c:pt>
                <c:pt idx="12">
                  <c:v>412</c:v>
                </c:pt>
                <c:pt idx="13">
                  <c:v>388</c:v>
                </c:pt>
                <c:pt idx="14">
                  <c:v>395</c:v>
                </c:pt>
                <c:pt idx="15">
                  <c:v>387</c:v>
                </c:pt>
                <c:pt idx="16">
                  <c:v>325</c:v>
                </c:pt>
                <c:pt idx="17">
                  <c:v>306</c:v>
                </c:pt>
                <c:pt idx="18">
                  <c:v>390</c:v>
                </c:pt>
                <c:pt idx="19">
                  <c:v>334</c:v>
                </c:pt>
                <c:pt idx="20">
                  <c:v>327</c:v>
                </c:pt>
                <c:pt idx="21">
                  <c:v>309</c:v>
                </c:pt>
                <c:pt idx="22">
                  <c:v>275</c:v>
                </c:pt>
                <c:pt idx="23">
                  <c:v>256</c:v>
                </c:pt>
                <c:pt idx="24">
                  <c:v>295</c:v>
                </c:pt>
                <c:pt idx="25">
                  <c:v>343</c:v>
                </c:pt>
                <c:pt idx="26">
                  <c:v>176</c:v>
                </c:pt>
                <c:pt idx="27">
                  <c:v>232</c:v>
                </c:pt>
                <c:pt idx="28">
                  <c:v>201</c:v>
                </c:pt>
                <c:pt idx="29">
                  <c:v>291</c:v>
                </c:pt>
                <c:pt idx="30">
                  <c:v>379</c:v>
                </c:pt>
                <c:pt idx="31">
                  <c:v>587</c:v>
                </c:pt>
                <c:pt idx="32">
                  <c:v>661</c:v>
                </c:pt>
                <c:pt idx="33">
                  <c:v>650</c:v>
                </c:pt>
                <c:pt idx="34">
                  <c:v>697</c:v>
                </c:pt>
                <c:pt idx="35">
                  <c:v>694</c:v>
                </c:pt>
                <c:pt idx="36">
                  <c:v>731</c:v>
                </c:pt>
                <c:pt idx="37">
                  <c:v>692</c:v>
                </c:pt>
                <c:pt idx="38">
                  <c:v>366</c:v>
                </c:pt>
                <c:pt idx="39">
                  <c:v>382</c:v>
                </c:pt>
                <c:pt idx="40">
                  <c:v>472</c:v>
                </c:pt>
                <c:pt idx="41">
                  <c:v>417</c:v>
                </c:pt>
                <c:pt idx="42">
                  <c:v>321</c:v>
                </c:pt>
                <c:pt idx="43">
                  <c:v>335</c:v>
                </c:pt>
                <c:pt idx="44">
                  <c:v>360</c:v>
                </c:pt>
                <c:pt idx="45">
                  <c:v>450</c:v>
                </c:pt>
                <c:pt idx="46">
                  <c:v>387</c:v>
                </c:pt>
                <c:pt idx="47">
                  <c:v>290</c:v>
                </c:pt>
                <c:pt idx="48">
                  <c:v>255</c:v>
                </c:pt>
                <c:pt idx="49">
                  <c:v>296</c:v>
                </c:pt>
                <c:pt idx="50">
                  <c:v>300</c:v>
                </c:pt>
                <c:pt idx="51">
                  <c:v>277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D8D9-4819-B3D9-4D389C3A8017}"/>
            </c:ext>
          </c:extLst>
        </c:ser>
        <c:ser>
          <c:idx val="1"/>
          <c:order val="1"/>
          <c:tx>
            <c:strRef>
              <c:f>National!$J$60</c:f>
              <c:strCache>
                <c:ptCount val="1"/>
                <c:pt idx="0">
                  <c:v>Action</c:v>
                </c:pt>
              </c:strCache>
            </c:strRef>
          </c:tx>
          <c:marker>
            <c:symbol val="none"/>
          </c:marker>
          <c:val>
            <c:numRef>
              <c:f>National!$J$61:$J$112</c:f>
              <c:numCache>
                <c:formatCode>General</c:formatCode>
                <c:ptCount val="52"/>
                <c:pt idx="0">
                  <c:v>523.94560207947643</c:v>
                </c:pt>
                <c:pt idx="1">
                  <c:v>633.60449023688761</c:v>
                </c:pt>
                <c:pt idx="2">
                  <c:v>607.45588912735798</c:v>
                </c:pt>
                <c:pt idx="3">
                  <c:v>713.8650544506072</c:v>
                </c:pt>
                <c:pt idx="4">
                  <c:v>694.0787858002717</c:v>
                </c:pt>
                <c:pt idx="5">
                  <c:v>638.0232334210466</c:v>
                </c:pt>
                <c:pt idx="6">
                  <c:v>641.17051555144951</c:v>
                </c:pt>
                <c:pt idx="7">
                  <c:v>648.62206895357497</c:v>
                </c:pt>
                <c:pt idx="8">
                  <c:v>555.11242463615577</c:v>
                </c:pt>
                <c:pt idx="9">
                  <c:v>598.5027637977704</c:v>
                </c:pt>
                <c:pt idx="10">
                  <c:v>657.52863404375057</c:v>
                </c:pt>
                <c:pt idx="11">
                  <c:v>624.53420958322033</c:v>
                </c:pt>
                <c:pt idx="12">
                  <c:v>592.56468994444424</c:v>
                </c:pt>
                <c:pt idx="13">
                  <c:v>515.73729845055379</c:v>
                </c:pt>
                <c:pt idx="14">
                  <c:v>448.84343837927332</c:v>
                </c:pt>
                <c:pt idx="15">
                  <c:v>492.80548080572242</c:v>
                </c:pt>
                <c:pt idx="16">
                  <c:v>391.39563125582953</c:v>
                </c:pt>
                <c:pt idx="17">
                  <c:v>413.44916064298963</c:v>
                </c:pt>
                <c:pt idx="18">
                  <c:v>549.66989480996051</c:v>
                </c:pt>
                <c:pt idx="19">
                  <c:v>560.87840095229149</c:v>
                </c:pt>
                <c:pt idx="20">
                  <c:v>482.92453762904449</c:v>
                </c:pt>
                <c:pt idx="21">
                  <c:v>418.20832774049188</c:v>
                </c:pt>
                <c:pt idx="22">
                  <c:v>341.71285377301251</c:v>
                </c:pt>
                <c:pt idx="23">
                  <c:v>404.87815251294768</c:v>
                </c:pt>
                <c:pt idx="24">
                  <c:v>367.43626824226862</c:v>
                </c:pt>
                <c:pt idx="25">
                  <c:v>469.07418595183378</c:v>
                </c:pt>
                <c:pt idx="26">
                  <c:v>619.14313956633134</c:v>
                </c:pt>
                <c:pt idx="27">
                  <c:v>694.696997678966</c:v>
                </c:pt>
                <c:pt idx="28">
                  <c:v>532.62475296431967</c:v>
                </c:pt>
                <c:pt idx="29">
                  <c:v>669.6548667473354</c:v>
                </c:pt>
                <c:pt idx="30">
                  <c:v>621.42975383099542</c:v>
                </c:pt>
                <c:pt idx="31">
                  <c:v>716.93526201085592</c:v>
                </c:pt>
                <c:pt idx="32">
                  <c:v>942.61220499349838</c:v>
                </c:pt>
                <c:pt idx="33">
                  <c:v>1542.1832962838091</c:v>
                </c:pt>
                <c:pt idx="34">
                  <c:v>1396.3547439100421</c:v>
                </c:pt>
                <c:pt idx="35">
                  <c:v>1027.875800951243</c:v>
                </c:pt>
                <c:pt idx="36">
                  <c:v>1087.4367510832469</c:v>
                </c:pt>
                <c:pt idx="37">
                  <c:v>914.88004812371253</c:v>
                </c:pt>
                <c:pt idx="38">
                  <c:v>695.77179280536052</c:v>
                </c:pt>
                <c:pt idx="39">
                  <c:v>577.61333364592826</c:v>
                </c:pt>
                <c:pt idx="40">
                  <c:v>624.90588226444754</c:v>
                </c:pt>
                <c:pt idx="41">
                  <c:v>536.38829177083562</c:v>
                </c:pt>
                <c:pt idx="42">
                  <c:v>434.84750671460728</c:v>
                </c:pt>
                <c:pt idx="43">
                  <c:v>505.0674855054973</c:v>
                </c:pt>
                <c:pt idx="44">
                  <c:v>413.45166803654229</c:v>
                </c:pt>
                <c:pt idx="45">
                  <c:v>511.29810923368348</c:v>
                </c:pt>
                <c:pt idx="46">
                  <c:v>528.20832918409337</c:v>
                </c:pt>
                <c:pt idx="47">
                  <c:v>427.43826487374201</c:v>
                </c:pt>
                <c:pt idx="48">
                  <c:v>347.10535550939261</c:v>
                </c:pt>
                <c:pt idx="49">
                  <c:v>374.33485708949303</c:v>
                </c:pt>
                <c:pt idx="50">
                  <c:v>420.77533054102372</c:v>
                </c:pt>
                <c:pt idx="51">
                  <c:v>444.84799394873681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D8D9-4819-B3D9-4D389C3A8017}"/>
            </c:ext>
          </c:extLst>
        </c:ser>
        <c:dLbls>
          <c:showLegendKey val="0"/>
          <c:showVal val="0"/>
          <c:showCatName val="0"/>
          <c:showSerName val="0"/>
          <c:showPercent val="0"/>
          <c:showBubbleSize val="0"/>
        </c:dLbls>
        <c:marker val="1"/>
        <c:smooth val="0"/>
        <c:axId val="104646912"/>
        <c:axId val="104649088"/>
      </c:lineChart>
      <c:catAx>
        <c:axId val="104646912"/>
        <c:scaling>
          <c:orientation val="minMax"/>
        </c:scaling>
        <c:delete val="0"/>
        <c:axPos val="b"/>
        <c:title>
          <c:tx>
            <c:rich>
              <a:bodyPr/>
              <a:lstStyle/>
              <a:p>
                <a:pPr>
                  <a:defRPr/>
                </a:pPr>
                <a:r>
                  <a:rPr lang="en-US" sz="1800" b="0" baseline="0">
                    <a:latin typeface="Arial" panose="020B0604020202020204" pitchFamily="34" charset="0"/>
                    <a:cs typeface="Arial" panose="020B0604020202020204" pitchFamily="34" charset="0"/>
                  </a:rPr>
                  <a:t>Semaine </a:t>
                </a:r>
                <a:r>
                  <a:rPr lang="en-US" sz="1800" b="0">
                    <a:latin typeface="Arial" panose="020B0604020202020204" pitchFamily="34" charset="0"/>
                    <a:cs typeface="Arial" panose="020B0604020202020204" pitchFamily="34" charset="0"/>
                  </a:rPr>
                  <a:t>épidémiologique</a:t>
                </a:r>
              </a:p>
            </c:rich>
          </c:tx>
          <c:layout>
            <c:manualLayout>
              <c:xMode val="edge"/>
              <c:yMode val="edge"/>
              <c:x val="0.4173504341437782"/>
              <c:y val="0.90785937346985413"/>
            </c:manualLayout>
          </c:layout>
          <c:overlay val="0"/>
        </c:title>
        <c:majorTickMark val="out"/>
        <c:minorTickMark val="none"/>
        <c:tickLblPos val="nextTo"/>
        <c:txPr>
          <a:bodyPr/>
          <a:lstStyle/>
          <a:p>
            <a:pPr>
              <a:defRPr sz="1600" baseline="0">
                <a:latin typeface="Arial" panose="020B0604020202020204" pitchFamily="34" charset="0"/>
              </a:defRPr>
            </a:pPr>
            <a:endParaRPr lang="fr-FR"/>
          </a:p>
        </c:txPr>
        <c:crossAx val="104649088"/>
        <c:crosses val="autoZero"/>
        <c:auto val="1"/>
        <c:lblAlgn val="ctr"/>
        <c:lblOffset val="100"/>
        <c:tickLblSkip val="2"/>
        <c:noMultiLvlLbl val="0"/>
      </c:catAx>
      <c:valAx>
        <c:axId val="104649088"/>
        <c:scaling>
          <c:orientation val="minMax"/>
        </c:scaling>
        <c:delete val="0"/>
        <c:axPos val="l"/>
        <c:majorGridlines>
          <c:spPr>
            <a:ln>
              <a:noFill/>
            </a:ln>
          </c:spPr>
        </c:majorGridlines>
        <c:title>
          <c:tx>
            <c:rich>
              <a:bodyPr rot="-5400000" vert="horz"/>
              <a:lstStyle/>
              <a:p>
                <a:pPr>
                  <a:defRPr lang="fr-FR" noProof="0"/>
                </a:pPr>
                <a:r>
                  <a:rPr lang="fr-FR" sz="1800" b="0" baseline="0" noProof="0" dirty="0">
                    <a:latin typeface="Arial" panose="020B0604020202020204" pitchFamily="34" charset="0"/>
                    <a:cs typeface="Arial" panose="020B0604020202020204" pitchFamily="34" charset="0"/>
                  </a:rPr>
                  <a:t>Nombre de cas</a:t>
                </a:r>
                <a:endParaRPr lang="fr-FR" sz="1800" b="0" noProof="0" dirty="0">
                  <a:latin typeface="Arial" panose="020B0604020202020204" pitchFamily="34" charset="0"/>
                  <a:cs typeface="Arial" panose="020B0604020202020204" pitchFamily="34" charset="0"/>
                </a:endParaRPr>
              </a:p>
            </c:rich>
          </c:tx>
          <c:layout>
            <c:manualLayout>
              <c:xMode val="edge"/>
              <c:yMode val="edge"/>
              <c:x val="1.2179802847433089E-2"/>
              <c:y val="0.29632743218393304"/>
            </c:manualLayout>
          </c:layout>
          <c:overlay val="0"/>
        </c:title>
        <c:numFmt formatCode="General" sourceLinked="1"/>
        <c:majorTickMark val="out"/>
        <c:minorTickMark val="none"/>
        <c:tickLblPos val="nextTo"/>
        <c:txPr>
          <a:bodyPr/>
          <a:lstStyle/>
          <a:p>
            <a:pPr>
              <a:defRPr sz="1600" baseline="0">
                <a:latin typeface="Arial" panose="020B0604020202020204" pitchFamily="34" charset="0"/>
              </a:defRPr>
            </a:pPr>
            <a:endParaRPr lang="fr-FR"/>
          </a:p>
        </c:txPr>
        <c:crossAx val="104646912"/>
        <c:crosses val="autoZero"/>
        <c:crossBetween val="between"/>
      </c:valAx>
    </c:plotArea>
    <c:plotVisOnly val="1"/>
    <c:dispBlanksAs val="gap"/>
    <c:showDLblsOverMax val="0"/>
  </c:chart>
  <c:spPr>
    <a:ln>
      <a:noFill/>
    </a:ln>
    <a:scene3d>
      <a:camera prst="orthographicFront"/>
      <a:lightRig rig="threePt" dir="t"/>
    </a:scene3d>
    <a:sp3d>
      <a:bevelT/>
    </a:sp3d>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49805048604321"/>
          <c:y val="4.208176423599224E-2"/>
          <c:w val="0.87025884471268811"/>
          <c:h val="0.7896460972269771"/>
        </c:manualLayout>
      </c:layout>
      <c:barChart>
        <c:barDir val="col"/>
        <c:grouping val="stacked"/>
        <c:varyColors val="0"/>
        <c:ser>
          <c:idx val="0"/>
          <c:order val="0"/>
          <c:tx>
            <c:strRef>
              <c:f>Sheet1!$B$1</c:f>
              <c:strCache>
                <c:ptCount val="1"/>
                <c:pt idx="0">
                  <c:v>S. Paratyphi A</c:v>
                </c:pt>
              </c:strCache>
            </c:strRef>
          </c:tx>
          <c:spPr>
            <a:solidFill>
              <a:srgbClr val="00953A"/>
            </a:solidFill>
            <a:ln>
              <a:solidFill>
                <a:schemeClr val="tx1"/>
              </a:solidFill>
            </a:ln>
            <a:effectLst/>
          </c:spPr>
          <c:invertIfNegative val="0"/>
          <c:cat>
            <c:strRef>
              <c:f>Sheet1!$A$2:$A$37</c:f>
              <c:strCache>
                <c:ptCount val="32"/>
                <c:pt idx="0">
                  <c:v>jan</c:v>
                </c:pt>
                <c:pt idx="1">
                  <c:v>fév</c:v>
                </c:pt>
                <c:pt idx="2">
                  <c:v>mar</c:v>
                </c:pt>
                <c:pt idx="3">
                  <c:v>avr</c:v>
                </c:pt>
                <c:pt idx="4">
                  <c:v>mai</c:v>
                </c:pt>
                <c:pt idx="5">
                  <c:v>juin</c:v>
                </c:pt>
                <c:pt idx="6">
                  <c:v>juil</c:v>
                </c:pt>
                <c:pt idx="7">
                  <c:v>aou</c:v>
                </c:pt>
                <c:pt idx="8">
                  <c:v>sep</c:v>
                </c:pt>
                <c:pt idx="9">
                  <c:v>oct</c:v>
                </c:pt>
                <c:pt idx="10">
                  <c:v>nov</c:v>
                </c:pt>
                <c:pt idx="11">
                  <c:v>déc</c:v>
                </c:pt>
                <c:pt idx="12">
                  <c:v>jan</c:v>
                </c:pt>
                <c:pt idx="13">
                  <c:v>fév</c:v>
                </c:pt>
                <c:pt idx="14">
                  <c:v>mar</c:v>
                </c:pt>
                <c:pt idx="15">
                  <c:v>avr</c:v>
                </c:pt>
                <c:pt idx="16">
                  <c:v>mai</c:v>
                </c:pt>
                <c:pt idx="17">
                  <c:v>juin</c:v>
                </c:pt>
                <c:pt idx="18">
                  <c:v>juil</c:v>
                </c:pt>
                <c:pt idx="19">
                  <c:v>aou</c:v>
                </c:pt>
                <c:pt idx="20">
                  <c:v>sep</c:v>
                </c:pt>
                <c:pt idx="21">
                  <c:v>oct</c:v>
                </c:pt>
                <c:pt idx="22">
                  <c:v>nov</c:v>
                </c:pt>
                <c:pt idx="23">
                  <c:v>déc</c:v>
                </c:pt>
                <c:pt idx="24">
                  <c:v>jan</c:v>
                </c:pt>
                <c:pt idx="25">
                  <c:v>fév</c:v>
                </c:pt>
                <c:pt idx="26">
                  <c:v>mar</c:v>
                </c:pt>
                <c:pt idx="27">
                  <c:v>avr</c:v>
                </c:pt>
                <c:pt idx="28">
                  <c:v>mai</c:v>
                </c:pt>
                <c:pt idx="29">
                  <c:v>juin</c:v>
                </c:pt>
                <c:pt idx="30">
                  <c:v>juil</c:v>
                </c:pt>
                <c:pt idx="31">
                  <c:v>aou</c:v>
                </c:pt>
              </c:strCache>
            </c:strRef>
          </c:cat>
          <c:val>
            <c:numRef>
              <c:f>Sheet1!$B$2:$B$37</c:f>
              <c:numCache>
                <c:formatCode>General</c:formatCode>
                <c:ptCount val="36"/>
                <c:pt idx="0">
                  <c:v>0</c:v>
                </c:pt>
                <c:pt idx="1">
                  <c:v>0</c:v>
                </c:pt>
                <c:pt idx="2">
                  <c:v>1</c:v>
                </c:pt>
                <c:pt idx="3">
                  <c:v>0</c:v>
                </c:pt>
                <c:pt idx="4">
                  <c:v>0</c:v>
                </c:pt>
                <c:pt idx="5">
                  <c:v>0</c:v>
                </c:pt>
                <c:pt idx="6">
                  <c:v>0</c:v>
                </c:pt>
                <c:pt idx="7">
                  <c:v>0</c:v>
                </c:pt>
                <c:pt idx="8">
                  <c:v>0</c:v>
                </c:pt>
                <c:pt idx="9">
                  <c:v>0</c:v>
                </c:pt>
                <c:pt idx="10">
                  <c:v>0</c:v>
                </c:pt>
                <c:pt idx="11">
                  <c:v>0</c:v>
                </c:pt>
                <c:pt idx="12">
                  <c:v>0</c:v>
                </c:pt>
                <c:pt idx="13">
                  <c:v>0</c:v>
                </c:pt>
                <c:pt idx="14">
                  <c:v>0</c:v>
                </c:pt>
                <c:pt idx="15">
                  <c:v>1</c:v>
                </c:pt>
                <c:pt idx="16">
                  <c:v>1</c:v>
                </c:pt>
                <c:pt idx="17">
                  <c:v>2</c:v>
                </c:pt>
                <c:pt idx="18">
                  <c:v>1</c:v>
                </c:pt>
                <c:pt idx="19">
                  <c:v>1</c:v>
                </c:pt>
                <c:pt idx="20">
                  <c:v>3</c:v>
                </c:pt>
                <c:pt idx="21">
                  <c:v>0</c:v>
                </c:pt>
                <c:pt idx="22">
                  <c:v>0</c:v>
                </c:pt>
                <c:pt idx="23">
                  <c:v>0</c:v>
                </c:pt>
                <c:pt idx="24">
                  <c:v>1</c:v>
                </c:pt>
                <c:pt idx="25">
                  <c:v>5</c:v>
                </c:pt>
                <c:pt idx="26">
                  <c:v>9</c:v>
                </c:pt>
                <c:pt idx="27">
                  <c:v>14</c:v>
                </c:pt>
                <c:pt idx="28">
                  <c:v>10</c:v>
                </c:pt>
                <c:pt idx="29">
                  <c:v>4</c:v>
                </c:pt>
                <c:pt idx="30">
                  <c:v>9</c:v>
                </c:pt>
                <c:pt idx="31">
                  <c:v>9</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B9CD-4B5E-9190-D6BB43B94E2A}"/>
            </c:ext>
          </c:extLst>
        </c:ser>
        <c:ser>
          <c:idx val="1"/>
          <c:order val="1"/>
          <c:tx>
            <c:strRef>
              <c:f>Sheet1!$C$1</c:f>
              <c:strCache>
                <c:ptCount val="1"/>
                <c:pt idx="0">
                  <c:v>S. Typhi</c:v>
                </c:pt>
              </c:strCache>
            </c:strRef>
          </c:tx>
          <c:spPr>
            <a:solidFill>
              <a:srgbClr val="F7941D"/>
            </a:solidFill>
            <a:ln>
              <a:solidFill>
                <a:schemeClr val="tx1"/>
              </a:solidFill>
            </a:ln>
            <a:effectLst/>
          </c:spPr>
          <c:invertIfNegative val="0"/>
          <c:cat>
            <c:strRef>
              <c:f>Sheet1!$A$2:$A$37</c:f>
              <c:strCache>
                <c:ptCount val="32"/>
                <c:pt idx="0">
                  <c:v>jan</c:v>
                </c:pt>
                <c:pt idx="1">
                  <c:v>fév</c:v>
                </c:pt>
                <c:pt idx="2">
                  <c:v>mar</c:v>
                </c:pt>
                <c:pt idx="3">
                  <c:v>avr</c:v>
                </c:pt>
                <c:pt idx="4">
                  <c:v>mai</c:v>
                </c:pt>
                <c:pt idx="5">
                  <c:v>juin</c:v>
                </c:pt>
                <c:pt idx="6">
                  <c:v>juil</c:v>
                </c:pt>
                <c:pt idx="7">
                  <c:v>aou</c:v>
                </c:pt>
                <c:pt idx="8">
                  <c:v>sep</c:v>
                </c:pt>
                <c:pt idx="9">
                  <c:v>oct</c:v>
                </c:pt>
                <c:pt idx="10">
                  <c:v>nov</c:v>
                </c:pt>
                <c:pt idx="11">
                  <c:v>déc</c:v>
                </c:pt>
                <c:pt idx="12">
                  <c:v>jan</c:v>
                </c:pt>
                <c:pt idx="13">
                  <c:v>fév</c:v>
                </c:pt>
                <c:pt idx="14">
                  <c:v>mar</c:v>
                </c:pt>
                <c:pt idx="15">
                  <c:v>avr</c:v>
                </c:pt>
                <c:pt idx="16">
                  <c:v>mai</c:v>
                </c:pt>
                <c:pt idx="17">
                  <c:v>juin</c:v>
                </c:pt>
                <c:pt idx="18">
                  <c:v>juil</c:v>
                </c:pt>
                <c:pt idx="19">
                  <c:v>aou</c:v>
                </c:pt>
                <c:pt idx="20">
                  <c:v>sep</c:v>
                </c:pt>
                <c:pt idx="21">
                  <c:v>oct</c:v>
                </c:pt>
                <c:pt idx="22">
                  <c:v>nov</c:v>
                </c:pt>
                <c:pt idx="23">
                  <c:v>déc</c:v>
                </c:pt>
                <c:pt idx="24">
                  <c:v>jan</c:v>
                </c:pt>
                <c:pt idx="25">
                  <c:v>fév</c:v>
                </c:pt>
                <c:pt idx="26">
                  <c:v>mar</c:v>
                </c:pt>
                <c:pt idx="27">
                  <c:v>avr</c:v>
                </c:pt>
                <c:pt idx="28">
                  <c:v>mai</c:v>
                </c:pt>
                <c:pt idx="29">
                  <c:v>juin</c:v>
                </c:pt>
                <c:pt idx="30">
                  <c:v>juil</c:v>
                </c:pt>
                <c:pt idx="31">
                  <c:v>aou</c:v>
                </c:pt>
              </c:strCache>
            </c:strRef>
          </c:cat>
          <c:val>
            <c:numRef>
              <c:f>Sheet1!$C$2:$C$37</c:f>
              <c:numCache>
                <c:formatCode>General</c:formatCode>
                <c:ptCount val="36"/>
                <c:pt idx="0">
                  <c:v>0</c:v>
                </c:pt>
                <c:pt idx="1">
                  <c:v>0</c:v>
                </c:pt>
                <c:pt idx="2">
                  <c:v>0</c:v>
                </c:pt>
                <c:pt idx="3">
                  <c:v>0</c:v>
                </c:pt>
                <c:pt idx="4">
                  <c:v>0</c:v>
                </c:pt>
                <c:pt idx="5">
                  <c:v>1</c:v>
                </c:pt>
                <c:pt idx="6">
                  <c:v>1</c:v>
                </c:pt>
                <c:pt idx="7">
                  <c:v>0</c:v>
                </c:pt>
                <c:pt idx="8">
                  <c:v>0</c:v>
                </c:pt>
                <c:pt idx="9">
                  <c:v>0</c:v>
                </c:pt>
                <c:pt idx="10">
                  <c:v>1</c:v>
                </c:pt>
                <c:pt idx="11">
                  <c:v>1</c:v>
                </c:pt>
                <c:pt idx="12">
                  <c:v>0</c:v>
                </c:pt>
                <c:pt idx="13">
                  <c:v>1</c:v>
                </c:pt>
                <c:pt idx="14">
                  <c:v>0</c:v>
                </c:pt>
                <c:pt idx="15">
                  <c:v>0</c:v>
                </c:pt>
                <c:pt idx="16">
                  <c:v>3</c:v>
                </c:pt>
                <c:pt idx="17">
                  <c:v>1</c:v>
                </c:pt>
                <c:pt idx="18">
                  <c:v>0</c:v>
                </c:pt>
                <c:pt idx="19">
                  <c:v>1</c:v>
                </c:pt>
                <c:pt idx="20">
                  <c:v>2</c:v>
                </c:pt>
                <c:pt idx="21">
                  <c:v>2</c:v>
                </c:pt>
                <c:pt idx="22">
                  <c:v>0</c:v>
                </c:pt>
                <c:pt idx="23">
                  <c:v>0</c:v>
                </c:pt>
                <c:pt idx="24">
                  <c:v>0</c:v>
                </c:pt>
                <c:pt idx="25">
                  <c:v>1</c:v>
                </c:pt>
                <c:pt idx="26">
                  <c:v>2</c:v>
                </c:pt>
                <c:pt idx="27">
                  <c:v>2</c:v>
                </c:pt>
                <c:pt idx="28">
                  <c:v>3</c:v>
                </c:pt>
                <c:pt idx="29">
                  <c:v>3</c:v>
                </c:pt>
                <c:pt idx="30">
                  <c:v>3</c:v>
                </c:pt>
                <c:pt idx="3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B9CD-4B5E-9190-D6BB43B94E2A}"/>
            </c:ext>
          </c:extLst>
        </c:ser>
        <c:dLbls>
          <c:showLegendKey val="0"/>
          <c:showVal val="0"/>
          <c:showCatName val="0"/>
          <c:showSerName val="0"/>
          <c:showPercent val="0"/>
          <c:showBubbleSize val="0"/>
        </c:dLbls>
        <c:gapWidth val="0"/>
        <c:overlap val="100"/>
        <c:axId val="424638616"/>
        <c:axId val="424635008"/>
      </c:barChart>
      <c:catAx>
        <c:axId val="424638616"/>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fr-FR"/>
          </a:p>
        </c:txPr>
        <c:crossAx val="424635008"/>
        <c:crosses val="autoZero"/>
        <c:auto val="1"/>
        <c:lblAlgn val="ctr"/>
        <c:lblOffset val="100"/>
        <c:tickLblSkip val="3"/>
        <c:noMultiLvlLbl val="0"/>
      </c:catAx>
      <c:valAx>
        <c:axId val="424635008"/>
        <c:scaling>
          <c:orientation val="minMax"/>
        </c:scaling>
        <c:delete val="0"/>
        <c:axPos val="l"/>
        <c:title>
          <c:tx>
            <c:rich>
              <a:bodyPr rot="-5400000" spcFirstLastPara="1" vertOverflow="ellipsis" vert="horz" wrap="square" anchor="ctr" anchorCtr="1"/>
              <a:lstStyle/>
              <a:p>
                <a:pPr>
                  <a:defRPr lang="fr-FR" sz="1330" b="0" i="0" u="none" strike="noStrike" kern="1200" baseline="0" noProof="0">
                    <a:solidFill>
                      <a:schemeClr val="tx1"/>
                    </a:solidFill>
                    <a:latin typeface="+mn-lt"/>
                    <a:ea typeface="+mn-ea"/>
                    <a:cs typeface="+mn-cs"/>
                  </a:defRPr>
                </a:pPr>
                <a:r>
                  <a:rPr lang="fr-FR" sz="1800" baseline="0" noProof="0" dirty="0">
                    <a:solidFill>
                      <a:schemeClr val="tx1"/>
                    </a:solidFill>
                    <a:latin typeface="Arial" panose="020B0604020202020204" pitchFamily="34" charset="0"/>
                  </a:rPr>
                  <a:t>Nombre de cas</a:t>
                </a:r>
              </a:p>
            </c:rich>
          </c:tx>
          <c:layout>
            <c:manualLayout>
              <c:xMode val="edge"/>
              <c:yMode val="edge"/>
              <c:x val="3.2611732417397307E-3"/>
              <c:y val="0.18018681768039865"/>
            </c:manualLayout>
          </c:layout>
          <c:overlay val="0"/>
          <c:spPr>
            <a:noFill/>
            <a:ln>
              <a:noFill/>
            </a:ln>
            <a:effectLst/>
          </c:spPr>
          <c:txPr>
            <a:bodyPr rot="-5400000" spcFirstLastPara="1" vertOverflow="ellipsis" vert="horz" wrap="square" anchor="ctr" anchorCtr="1"/>
            <a:lstStyle/>
            <a:p>
              <a:pPr>
                <a:defRPr lang="fr-FR" sz="1330" b="0" i="0" u="none" strike="noStrike" kern="1200" baseline="0" noProof="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fr-FR"/>
          </a:p>
        </c:txPr>
        <c:crossAx val="42463861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800" b="0" i="1" u="none" strike="noStrike" kern="1200" baseline="0">
                <a:solidFill>
                  <a:schemeClr val="tx1"/>
                </a:solidFill>
                <a:latin typeface="Arial" panose="020B0604020202020204" pitchFamily="34" charset="0"/>
                <a:ea typeface="+mn-ea"/>
                <a:cs typeface="+mn-cs"/>
              </a:defRPr>
            </a:pPr>
            <a:endParaRPr lang="fr-FR"/>
          </a:p>
        </c:txPr>
      </c:legendEntry>
      <c:legendEntry>
        <c:idx val="1"/>
        <c:txPr>
          <a:bodyPr rot="0" spcFirstLastPara="1" vertOverflow="ellipsis" vert="horz" wrap="square" anchor="ctr" anchorCtr="1"/>
          <a:lstStyle/>
          <a:p>
            <a:pPr>
              <a:defRPr sz="1800" b="0" i="1" u="none" strike="noStrike" kern="1200" baseline="0">
                <a:solidFill>
                  <a:schemeClr val="tx1"/>
                </a:solidFill>
                <a:latin typeface="Arial" panose="020B0604020202020204" pitchFamily="34" charset="0"/>
                <a:ea typeface="+mn-ea"/>
                <a:cs typeface="+mn-cs"/>
              </a:defRPr>
            </a:pPr>
            <a:endParaRPr lang="fr-FR"/>
          </a:p>
        </c:txPr>
      </c:legendEntry>
      <c:layout>
        <c:manualLayout>
          <c:xMode val="edge"/>
          <c:yMode val="edge"/>
          <c:x val="0.10750318331380151"/>
          <c:y val="6.7460866359254218E-2"/>
          <c:w val="0.27110551550162931"/>
          <c:h val="0.22471530511811025"/>
        </c:manualLayout>
      </c:layout>
      <c:overlay val="1"/>
      <c:spPr>
        <a:noFill/>
        <a:ln>
          <a:noFill/>
        </a:ln>
        <a:effectLst/>
      </c:spPr>
      <c:txPr>
        <a:bodyPr rot="0" spcFirstLastPara="1" vertOverflow="ellipsis" vert="horz" wrap="square" anchor="ctr" anchorCtr="1"/>
        <a:lstStyle/>
        <a:p>
          <a:pPr>
            <a:defRPr sz="1800" b="0" i="1" u="none" strike="noStrike" kern="1200" baseline="0">
              <a:solidFill>
                <a:schemeClr val="accent5"/>
              </a:solidFill>
              <a:latin typeface="Arial" panose="020B0604020202020204" pitchFamily="34" charset="0"/>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45" tIns="48309" rIns="96645" bIns="48309"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45" tIns="48309" rIns="96645" bIns="48309"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45" tIns="48309" rIns="96645" bIns="48309"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FR" sz="1300" smtClean="0">
                <a:solidFill>
                  <a:schemeClr val="dk1"/>
                </a:solidFill>
                <a:latin typeface="Calibri"/>
                <a:ea typeface="Calibri"/>
                <a:cs typeface="Calibri"/>
                <a:sym typeface="Calibri"/>
              </a:rPr>
              <a:pPr algn="r"/>
              <a:t>‹#›</a:t>
            </a:fld>
            <a:endParaRPr lang="fr-FR"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8" name="Google Shape;298;p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2800"/>
            </a:pPr>
            <a:r>
              <a:rPr lang="fr-FR" sz="1300" b="1" dirty="0">
                <a:latin typeface="+mn-lt"/>
                <a:ea typeface="Arial"/>
                <a:cs typeface="Arial"/>
                <a:sym typeface="Arial"/>
              </a:rPr>
              <a:t>Notes de l'instructeur :</a:t>
            </a:r>
          </a:p>
          <a:p>
            <a:pPr marL="181240" indent="-181240">
              <a:buClr>
                <a:schemeClr val="dk1"/>
              </a:buClr>
              <a:buSzPct val="100000"/>
              <a:buFont typeface="Wingdings" panose="05000000000000000000" pitchFamily="2" charset="2"/>
              <a:buChar char="v"/>
            </a:pPr>
            <a:endParaRPr lang="fr-FR" sz="1300" b="1" dirty="0">
              <a:latin typeface="+mn-lt"/>
              <a:cs typeface="Arial"/>
              <a:sym typeface="Arial"/>
            </a:endParaRPr>
          </a:p>
          <a:p>
            <a:pPr marL="181240" indent="-181240" defTabSz="966612">
              <a:buClr>
                <a:schemeClr val="dk1"/>
              </a:buClr>
              <a:buSzPct val="100000"/>
              <a:buFont typeface="Wingdings" panose="05000000000000000000" pitchFamily="2" charset="2"/>
              <a:buChar char="v"/>
              <a:defRPr/>
            </a:pPr>
            <a:r>
              <a:rPr lang="fr-FR" sz="1300" i="1" dirty="0">
                <a:latin typeface="+mn-lt"/>
                <a:ea typeface="Aptos" panose="020B0004020202020204" pitchFamily="34" charset="0"/>
              </a:rPr>
              <a:t>N'hésitez pas à modifier cette présentation pour l'adapter à votre contexte local.  Si des modifications sont apportées, veuillez l'indiquer : </a:t>
            </a:r>
            <a:r>
              <a:rPr lang="fr-FR" sz="1300" b="1" i="1" dirty="0">
                <a:latin typeface="+mn-lt"/>
                <a:ea typeface="Aptos" panose="020B0004020202020204" pitchFamily="34" charset="0"/>
              </a:rPr>
              <a:t>« Cette présentation a été partiellement modifiée par rapport à la version originale du CDC » </a:t>
            </a:r>
            <a:r>
              <a:rPr lang="fr-FR" sz="1300" i="1" dirty="0">
                <a:latin typeface="+mn-lt"/>
                <a:ea typeface="Aptos" panose="020B0004020202020204" pitchFamily="34" charset="0"/>
              </a:rPr>
              <a:t>sur cette diapositive.</a:t>
            </a:r>
            <a:endParaRPr lang="fr-FR" sz="1300" i="1" dirty="0">
              <a:latin typeface="+mn-lt"/>
            </a:endParaRPr>
          </a:p>
          <a:p>
            <a:pPr marL="181240" indent="-181240">
              <a:buClr>
                <a:schemeClr val="dk1"/>
              </a:buClr>
              <a:buSzPts val="1800"/>
              <a:buFont typeface="Wingdings" panose="05000000000000000000" pitchFamily="2" charset="2"/>
              <a:buChar char="v"/>
            </a:pPr>
            <a:endParaRPr lang="fr-FR" sz="1300" b="1" dirty="0">
              <a:latin typeface="+mn-lt"/>
            </a:endParaRPr>
          </a:p>
          <a:p>
            <a:pPr marL="302066" indent="-302066">
              <a:lnSpc>
                <a:spcPct val="115000"/>
              </a:lnSpc>
              <a:spcBef>
                <a:spcPts val="634"/>
              </a:spcBef>
              <a:buClr>
                <a:schemeClr val="dk1"/>
              </a:buClr>
              <a:buSzPct val="100000"/>
              <a:buFont typeface="Wingdings" panose="05000000000000000000" pitchFamily="2" charset="2"/>
              <a:buChar char="v"/>
            </a:pPr>
            <a:r>
              <a:rPr lang="fr-FR" sz="1300" b="1" i="1" dirty="0">
                <a:latin typeface="+mn-lt"/>
              </a:rPr>
              <a:t>Trois leçons sont consacrées à l’investigation d’une flambée</a:t>
            </a:r>
            <a:endParaRPr lang="fr-FR" sz="1300" dirty="0">
              <a:latin typeface="+mn-lt"/>
            </a:endParaRPr>
          </a:p>
          <a:p>
            <a:pPr marL="302066" indent="-302066">
              <a:lnSpc>
                <a:spcPct val="115000"/>
              </a:lnSpc>
              <a:spcBef>
                <a:spcPts val="1269"/>
              </a:spcBef>
              <a:buClr>
                <a:schemeClr val="dk1"/>
              </a:buClr>
              <a:buSzPct val="100000"/>
              <a:buFont typeface="Wingdings" panose="05000000000000000000" pitchFamily="2" charset="2"/>
              <a:buChar char="v"/>
            </a:pPr>
            <a:r>
              <a:rPr lang="fr-FR" sz="1300" b="1" i="1" dirty="0">
                <a:latin typeface="+mn-lt"/>
              </a:rPr>
              <a:t>Leçon 1 : Reconnaître une flambée </a:t>
            </a:r>
          </a:p>
          <a:p>
            <a:pPr marL="302066" indent="-302066">
              <a:lnSpc>
                <a:spcPct val="115000"/>
              </a:lnSpc>
              <a:spcBef>
                <a:spcPts val="1269"/>
              </a:spcBef>
              <a:buClr>
                <a:schemeClr val="dk1"/>
              </a:buClr>
              <a:buSzPct val="100000"/>
              <a:buFont typeface="Wingdings" panose="05000000000000000000" pitchFamily="2" charset="2"/>
              <a:buChar char="v"/>
            </a:pPr>
            <a:r>
              <a:rPr lang="fr-FR" sz="1300" b="1" i="1" dirty="0">
                <a:latin typeface="+mn-lt"/>
              </a:rPr>
              <a:t>Leçon 2 : Description d'une flambée </a:t>
            </a:r>
          </a:p>
          <a:p>
            <a:pPr marL="302066" indent="-302066">
              <a:lnSpc>
                <a:spcPct val="115000"/>
              </a:lnSpc>
              <a:spcBef>
                <a:spcPts val="1269"/>
              </a:spcBef>
              <a:buClr>
                <a:schemeClr val="dk1"/>
              </a:buClr>
              <a:buSzPct val="100000"/>
              <a:buFont typeface="Wingdings" panose="05000000000000000000" pitchFamily="2" charset="2"/>
              <a:buChar char="v"/>
            </a:pPr>
            <a:r>
              <a:rPr lang="fr-FR" sz="1300" b="1" i="1" dirty="0">
                <a:latin typeface="+mn-lt"/>
              </a:rPr>
              <a:t>Leçon 3 : Analyser (expliquer) et répondre à une flambée</a:t>
            </a:r>
            <a:endParaRPr dirty="0">
              <a:latin typeface="Arial"/>
              <a:ea typeface="Arial"/>
              <a:cs typeface="Arial"/>
              <a:sym typeface="Arial"/>
            </a:endParaRPr>
          </a:p>
        </p:txBody>
      </p:sp>
      <p:sp>
        <p:nvSpPr>
          <p:cNvPr id="299" name="Google Shape;299;p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200"/>
            </a:pPr>
            <a:fld id="{00000000-1234-1234-1234-123412341234}" type="slidenum">
              <a:rPr lang="fr-FR" sz="1300"/>
              <a:pPr algn="r">
                <a:buSzPts val="1200"/>
              </a:pPr>
              <a:t>1</a:t>
            </a:fld>
            <a:endParaRPr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1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9" name="Google Shape;389;p1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181240" indent="-100689">
              <a:lnSpc>
                <a:spcPct val="115000"/>
              </a:lnSpc>
              <a:spcBef>
                <a:spcPts val="1057"/>
              </a:spcBef>
              <a:buClr>
                <a:schemeClr val="dk1"/>
              </a:buClr>
              <a:buSzPts val="1200"/>
            </a:pPr>
            <a:endParaRPr lang="fr-FR" sz="1300" b="1" dirty="0">
              <a:latin typeface="Arial"/>
              <a:ea typeface="Arial"/>
              <a:cs typeface="Arial"/>
              <a:sym typeface="Arial"/>
            </a:endParaRPr>
          </a:p>
          <a:p>
            <a:pPr marL="181240" indent="-181240">
              <a:lnSpc>
                <a:spcPct val="115000"/>
              </a:lnSpc>
              <a:spcBef>
                <a:spcPts val="1057"/>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Pourquoi </a:t>
            </a:r>
            <a:r>
              <a:rPr lang="fr-FR" noProof="0" dirty="0">
                <a:latin typeface="Arial"/>
                <a:ea typeface="Arial"/>
                <a:cs typeface="Arial"/>
                <a:sym typeface="Arial"/>
              </a:rPr>
              <a:t>investigu</a:t>
            </a:r>
            <a:r>
              <a:rPr lang="fr-FR" sz="1300" dirty="0">
                <a:latin typeface="Arial"/>
                <a:ea typeface="Arial"/>
                <a:cs typeface="Arial"/>
                <a:sym typeface="Arial"/>
              </a:rPr>
              <a:t>er ? Quelles sont les raisons de mener une enquête sur le terrain ?</a:t>
            </a:r>
          </a:p>
          <a:p>
            <a:pPr marL="181240" indent="-100689">
              <a:lnSpc>
                <a:spcPct val="115000"/>
              </a:lnSpc>
              <a:spcBef>
                <a:spcPts val="1057"/>
              </a:spcBef>
              <a:buClr>
                <a:schemeClr val="dk1"/>
              </a:buClr>
              <a:buSzPts val="1200"/>
            </a:pPr>
            <a:endParaRPr lang="fr-FR" sz="1300" dirty="0">
              <a:latin typeface="Arial"/>
              <a:ea typeface="Arial"/>
              <a:cs typeface="Arial"/>
              <a:sym typeface="Arial"/>
            </a:endParaRPr>
          </a:p>
          <a:p>
            <a:pPr marL="181240" indent="-181240">
              <a:lnSpc>
                <a:spcPct val="115000"/>
              </a:lnSpc>
              <a:spcBef>
                <a:spcPts val="1057"/>
              </a:spcBef>
              <a:buClr>
                <a:schemeClr val="dk1"/>
              </a:buClr>
              <a:buSzPts val="1200"/>
              <a:buFont typeface="Noto Sans Symbols"/>
              <a:buChar char="❖"/>
            </a:pPr>
            <a:r>
              <a:rPr lang="fr-FR" sz="1300" b="1" i="1" dirty="0">
                <a:latin typeface="Arial"/>
                <a:ea typeface="Arial"/>
                <a:cs typeface="Arial"/>
                <a:sym typeface="Arial"/>
              </a:rPr>
              <a:t>Solliciter quelques suggestions. </a:t>
            </a:r>
            <a:r>
              <a:rPr lang="fr-FR" sz="1300" b="1" dirty="0">
                <a:latin typeface="Arial"/>
                <a:ea typeface="Arial"/>
                <a:cs typeface="Arial"/>
                <a:sym typeface="Arial"/>
              </a:rPr>
              <a:t>&lt;CLIQUER&gt;</a:t>
            </a:r>
            <a:endParaRPr lang="fr-FR" sz="1300" dirty="0">
              <a:latin typeface="Arial"/>
              <a:ea typeface="Arial"/>
              <a:cs typeface="Arial"/>
              <a:sym typeface="Arial"/>
            </a:endParaRPr>
          </a:p>
          <a:p>
            <a:pPr marL="181240" indent="-100689">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raison principale de mener une investigation est de prévenir et de contrôler la maladie. Il faut s'efforcer d'identifier l'agent étiologique de l</a:t>
            </a:r>
            <a:r>
              <a:rPr lang="fr-FR" noProof="0" dirty="0">
                <a:latin typeface="Arial"/>
                <a:ea typeface="Arial"/>
                <a:cs typeface="Arial"/>
                <a:sym typeface="Arial"/>
              </a:rPr>
              <a:t>a flambée</a:t>
            </a:r>
            <a:r>
              <a:rPr lang="fr-FR" sz="1300" dirty="0">
                <a:latin typeface="Arial"/>
                <a:ea typeface="Arial"/>
                <a:cs typeface="Arial"/>
                <a:sym typeface="Arial"/>
              </a:rPr>
              <a:t>, mais il n'est pas forcément nécessaire de contrôler l</a:t>
            </a:r>
            <a:r>
              <a:rPr lang="fr-FR" noProof="0" dirty="0">
                <a:latin typeface="Arial"/>
                <a:ea typeface="Arial"/>
                <a:cs typeface="Arial"/>
                <a:sym typeface="Arial"/>
              </a:rPr>
              <a:t>a flambée</a:t>
            </a:r>
            <a:r>
              <a:rPr lang="fr-FR" sz="1300" dirty="0">
                <a:latin typeface="Arial"/>
                <a:ea typeface="Arial"/>
                <a:cs typeface="Arial"/>
                <a:sym typeface="Arial"/>
              </a:rPr>
              <a:t>. Parfois, les </a:t>
            </a:r>
            <a:r>
              <a:rPr lang="fr-FR" noProof="0" dirty="0">
                <a:latin typeface="Arial"/>
                <a:ea typeface="Arial"/>
                <a:cs typeface="Arial"/>
                <a:sym typeface="Arial"/>
              </a:rPr>
              <a:t>investigateur</a:t>
            </a:r>
            <a:r>
              <a:rPr lang="fr-FR" sz="1300" dirty="0">
                <a:latin typeface="Arial"/>
                <a:ea typeface="Arial"/>
                <a:cs typeface="Arial"/>
                <a:sym typeface="Arial"/>
              </a:rPr>
              <a:t>s connaissent la maladie et son mode de propagation, comme dans le cas de la rougeole, et peuvent prendre des mesures immédiates, comme la vaccination.  Parfois, une </a:t>
            </a:r>
            <a:r>
              <a:rPr lang="fr-FR" noProof="0" dirty="0">
                <a:latin typeface="Arial"/>
                <a:ea typeface="Arial"/>
                <a:cs typeface="Arial"/>
                <a:sym typeface="Arial"/>
              </a:rPr>
              <a:t>investigation</a:t>
            </a:r>
            <a:r>
              <a:rPr lang="fr-FR" sz="1300" dirty="0">
                <a:latin typeface="Arial"/>
                <a:ea typeface="Arial"/>
                <a:cs typeface="Arial"/>
                <a:sym typeface="Arial"/>
              </a:rPr>
              <a:t> est nécessaire pour identifier les facteurs de risque ou la source. Une fois la source ou les facteurs de risque identifiés, les </a:t>
            </a:r>
            <a:r>
              <a:rPr lang="fr-FR" noProof="0" dirty="0">
                <a:latin typeface="Arial"/>
                <a:ea typeface="Arial"/>
                <a:cs typeface="Arial"/>
                <a:sym typeface="Arial"/>
              </a:rPr>
              <a:t>investigateurs</a:t>
            </a:r>
            <a:r>
              <a:rPr lang="fr-FR" sz="1300" dirty="0">
                <a:latin typeface="Arial"/>
                <a:ea typeface="Arial"/>
                <a:cs typeface="Arial"/>
                <a:sym typeface="Arial"/>
              </a:rPr>
              <a:t> peuvent élaborer et mettre en œuvre des mesures de contrôle. </a:t>
            </a:r>
            <a:r>
              <a:rPr lang="fr-FR" sz="1300" b="1" dirty="0">
                <a:latin typeface="Arial"/>
                <a:ea typeface="Arial"/>
                <a:cs typeface="Arial"/>
                <a:sym typeface="Arial"/>
              </a:rPr>
              <a:t>&lt;CLIQUER&gt;</a:t>
            </a:r>
            <a:endParaRPr lang="fr-FR" sz="1300" dirty="0">
              <a:latin typeface="Arial"/>
              <a:ea typeface="Arial"/>
              <a:cs typeface="Arial"/>
              <a:sym typeface="Arial"/>
            </a:endParaRPr>
          </a:p>
          <a:p>
            <a:pPr marL="181240" indent="-100689">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a:t>
            </a:r>
            <a:r>
              <a:rPr lang="fr-FR" noProof="0" dirty="0">
                <a:latin typeface="Arial"/>
                <a:ea typeface="Arial"/>
                <a:cs typeface="Arial"/>
                <a:sym typeface="Arial"/>
              </a:rPr>
              <a:t>investigation</a:t>
            </a:r>
            <a:r>
              <a:rPr lang="fr-FR" sz="1300" dirty="0">
                <a:latin typeface="Arial"/>
                <a:ea typeface="Arial"/>
                <a:cs typeface="Arial"/>
                <a:sym typeface="Arial"/>
              </a:rPr>
              <a:t> peut être menée pour caractériser le problème, en particulier dans le cas d'une nouvelle maladie. Les </a:t>
            </a:r>
            <a:r>
              <a:rPr lang="fr-FR" noProof="0" dirty="0">
                <a:latin typeface="Arial"/>
                <a:ea typeface="Arial"/>
                <a:cs typeface="Arial"/>
                <a:sym typeface="Arial"/>
              </a:rPr>
              <a:t>investigateurs</a:t>
            </a:r>
            <a:r>
              <a:rPr lang="fr-FR" sz="1300" dirty="0">
                <a:latin typeface="Arial"/>
                <a:ea typeface="Arial"/>
                <a:cs typeface="Arial"/>
                <a:sym typeface="Arial"/>
              </a:rPr>
              <a:t> doivent répondre aux questions suivantes :</a:t>
            </a:r>
            <a:endParaRPr lang="fr-FR" noProof="0" dirty="0"/>
          </a:p>
          <a:p>
            <a:pPr marL="845786" lvl="1" indent="-362480">
              <a:lnSpc>
                <a:spcPct val="115000"/>
              </a:lnSpc>
              <a:buClr>
                <a:schemeClr val="dk1"/>
              </a:buClr>
              <a:buSzPct val="100000"/>
              <a:buFont typeface="Noto Sans Symbols"/>
              <a:buChar char="−"/>
            </a:pPr>
            <a:r>
              <a:rPr lang="fr-FR" sz="1300" dirty="0">
                <a:latin typeface="Arial"/>
                <a:ea typeface="Arial"/>
                <a:cs typeface="Arial"/>
                <a:sym typeface="Arial"/>
              </a:rPr>
              <a:t>Quels sont les symptômes les plus courants observés ?</a:t>
            </a:r>
            <a:endParaRPr lang="fr-FR" noProof="0" dirty="0"/>
          </a:p>
          <a:p>
            <a:pPr marL="845786" lvl="1" indent="-362480">
              <a:lnSpc>
                <a:spcPct val="115000"/>
              </a:lnSpc>
              <a:buClr>
                <a:schemeClr val="dk1"/>
              </a:buClr>
              <a:buSzPct val="100000"/>
              <a:buFont typeface="Noto Sans Symbols"/>
              <a:buChar char="−"/>
            </a:pPr>
            <a:r>
              <a:rPr lang="fr-FR" sz="1300" dirty="0">
                <a:latin typeface="Arial"/>
                <a:ea typeface="Arial"/>
                <a:cs typeface="Arial"/>
                <a:sym typeface="Arial"/>
              </a:rPr>
              <a:t>Quel est l'agent causal ?</a:t>
            </a:r>
            <a:endParaRPr lang="fr-FR" noProof="0" dirty="0"/>
          </a:p>
          <a:p>
            <a:pPr marL="845786" lvl="1" indent="-362480">
              <a:lnSpc>
                <a:spcPct val="115000"/>
              </a:lnSpc>
              <a:buClr>
                <a:schemeClr val="dk1"/>
              </a:buClr>
              <a:buSzPct val="100000"/>
              <a:buFont typeface="Noto Sans Symbols"/>
              <a:buChar char="−"/>
            </a:pPr>
            <a:r>
              <a:rPr lang="fr-FR" sz="1300" dirty="0">
                <a:latin typeface="Arial"/>
                <a:ea typeface="Arial"/>
                <a:cs typeface="Arial"/>
                <a:sym typeface="Arial"/>
              </a:rPr>
              <a:t>Quelles personnes sont le plus à risque ?</a:t>
            </a:r>
            <a:endParaRPr lang="fr-FR" noProof="0" dirty="0"/>
          </a:p>
          <a:p>
            <a:pPr marL="845786" lvl="1" indent="-362480">
              <a:lnSpc>
                <a:spcPct val="115000"/>
              </a:lnSpc>
              <a:buClr>
                <a:schemeClr val="dk1"/>
              </a:buClr>
              <a:buSzPct val="100000"/>
              <a:buFont typeface="Noto Sans Symbols"/>
              <a:buChar char="−"/>
            </a:pPr>
            <a:r>
              <a:rPr lang="fr-FR" sz="1300" dirty="0">
                <a:latin typeface="Arial"/>
                <a:ea typeface="Arial"/>
                <a:cs typeface="Arial"/>
                <a:sym typeface="Arial"/>
              </a:rPr>
              <a:t>Comment la maladie se propage-t-elle ?</a:t>
            </a:r>
            <a:endParaRPr lang="fr-FR" noProof="0" dirty="0"/>
          </a:p>
          <a:p>
            <a:pPr marL="845786" lvl="1" indent="-362480">
              <a:lnSpc>
                <a:spcPct val="115000"/>
              </a:lnSpc>
              <a:buClr>
                <a:schemeClr val="dk1"/>
              </a:buClr>
              <a:buSzPct val="100000"/>
              <a:buFont typeface="Noto Sans Symbols"/>
              <a:buChar char="−"/>
            </a:pPr>
            <a:r>
              <a:rPr lang="fr-FR" sz="1300" dirty="0">
                <a:latin typeface="Arial"/>
                <a:ea typeface="Arial"/>
                <a:cs typeface="Arial"/>
                <a:sym typeface="Arial"/>
              </a:rPr>
              <a:t>Quelle est la morbidité ou la mortalité associée à cette maladie </a:t>
            </a:r>
            <a:r>
              <a:rPr lang="fr-FR" sz="1300" b="1" dirty="0">
                <a:latin typeface="Arial"/>
                <a:ea typeface="Arial"/>
                <a:cs typeface="Arial"/>
                <a:sym typeface="Arial"/>
              </a:rPr>
              <a:t>? &lt;CLIQUER&gt;</a:t>
            </a:r>
            <a:endParaRPr lang="fr-FR" sz="1300" dirty="0">
              <a:latin typeface="Arial"/>
              <a:ea typeface="Arial"/>
              <a:cs typeface="Arial"/>
              <a:sym typeface="Arial"/>
            </a:endParaRPr>
          </a:p>
          <a:p>
            <a:pPr marL="845786" lvl="1" indent="-241653">
              <a:lnSpc>
                <a:spcPct val="115000"/>
              </a:lnSpc>
              <a:buClr>
                <a:schemeClr val="dk1"/>
              </a:buClr>
              <a:buSzPts val="1800"/>
            </a:pPr>
            <a:endParaRPr lang="fr-FR" sz="1300" dirty="0">
              <a:latin typeface="Arial"/>
              <a:ea typeface="Arial"/>
              <a:cs typeface="Arial"/>
              <a:sym typeface="Arial"/>
            </a:endParaRPr>
          </a:p>
          <a:p>
            <a:pPr marL="181240" indent="-181240">
              <a:lnSpc>
                <a:spcPct val="115000"/>
              </a:lnSpc>
              <a:spcBef>
                <a:spcPts val="2537"/>
              </a:spcBef>
              <a:buClr>
                <a:schemeClr val="dk1"/>
              </a:buClr>
              <a:buSzPct val="1000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investigations de flambées peuvent permettre de répondre à des questions scientifiques sur la maladie.  </a:t>
            </a:r>
            <a:r>
              <a:rPr lang="fr-FR" sz="1300" b="1" i="1" dirty="0">
                <a:latin typeface="Arial"/>
                <a:ea typeface="Arial"/>
                <a:cs typeface="Arial"/>
                <a:sym typeface="Arial"/>
              </a:rPr>
              <a:t>Par exemple : </a:t>
            </a:r>
            <a:r>
              <a:rPr lang="fr-FR" sz="1300" i="1" dirty="0">
                <a:latin typeface="Arial"/>
                <a:ea typeface="Arial"/>
                <a:cs typeface="Arial"/>
                <a:sym typeface="Arial"/>
              </a:rPr>
              <a:t>L'enquête de 2016 sur l'infection par le virus Zika a cibl</a:t>
            </a:r>
            <a:r>
              <a:rPr lang="fr-FR" sz="1300" dirty="0">
                <a:latin typeface="Arial"/>
                <a:ea typeface="Arial"/>
                <a:cs typeface="Arial"/>
                <a:sym typeface="Arial"/>
              </a:rPr>
              <a:t>é</a:t>
            </a:r>
            <a:r>
              <a:rPr lang="fr-FR" sz="1300" i="1" dirty="0">
                <a:latin typeface="Arial"/>
                <a:ea typeface="Arial"/>
                <a:cs typeface="Arial"/>
                <a:sym typeface="Arial"/>
              </a:rPr>
              <a:t> la réponse à des questions telles que « Sommes-nous sûrs que l'infection par le virus Zika provoque la microcéphalie ? », « Quels sont d’autres problèmes de santé qu'elle provoque ? » et « Quels sont les effets à long terme de l'infection </a:t>
            </a:r>
            <a:r>
              <a:rPr lang="fr-FR" sz="1300" dirty="0">
                <a:latin typeface="Arial"/>
                <a:ea typeface="Arial"/>
                <a:cs typeface="Arial"/>
                <a:sym typeface="Arial"/>
              </a:rPr>
              <a:t>? » </a:t>
            </a:r>
            <a:r>
              <a:rPr lang="fr-FR" sz="1300" b="1" dirty="0">
                <a:latin typeface="Arial"/>
                <a:ea typeface="Arial"/>
                <a:cs typeface="Arial"/>
                <a:sym typeface="Arial"/>
              </a:rPr>
              <a:t>&lt;CLIQUER&gt;</a:t>
            </a:r>
            <a:endParaRPr lang="fr-FR" sz="1300" dirty="0">
              <a:latin typeface="Arial"/>
              <a:ea typeface="Arial"/>
              <a:cs typeface="Arial"/>
              <a:sym typeface="Arial"/>
            </a:endParaRPr>
          </a:p>
          <a:p>
            <a:pPr marL="181240" indent="-60413">
              <a:lnSpc>
                <a:spcPct val="115000"/>
              </a:lnSpc>
              <a:spcBef>
                <a:spcPts val="2537"/>
              </a:spcBef>
              <a:buClr>
                <a:schemeClr val="dk1"/>
              </a:buClr>
              <a:buSzPts val="1800"/>
            </a:pPr>
            <a:endParaRPr lang="fr-FR" sz="1300" i="1" dirty="0">
              <a:latin typeface="Arial"/>
              <a:ea typeface="Arial"/>
              <a:cs typeface="Arial"/>
              <a:sym typeface="Arial"/>
            </a:endParaRPr>
          </a:p>
          <a:p>
            <a:pPr marL="181240" indent="-181240">
              <a:lnSpc>
                <a:spcPct val="115000"/>
              </a:lnSpc>
              <a:spcBef>
                <a:spcPts val="2537"/>
              </a:spcBef>
              <a:buClr>
                <a:schemeClr val="dk1"/>
              </a:buClr>
              <a:buSzPct val="1000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a:t>
            </a:r>
            <a:r>
              <a:rPr lang="fr-FR" noProof="0" dirty="0">
                <a:latin typeface="Arial"/>
                <a:ea typeface="Arial"/>
                <a:cs typeface="Arial"/>
                <a:sym typeface="Arial"/>
              </a:rPr>
              <a:t>investigation</a:t>
            </a:r>
            <a:r>
              <a:rPr lang="fr-FR" sz="1300" dirty="0">
                <a:latin typeface="Arial"/>
                <a:ea typeface="Arial"/>
                <a:cs typeface="Arial"/>
                <a:sym typeface="Arial"/>
              </a:rPr>
              <a:t> sur le terrain peut être menée en raison de pressions politiques visant à investiguer un problème ou à rassembler des preuves en vue d'une procédure judiciaire. </a:t>
            </a:r>
            <a:r>
              <a:rPr lang="fr-FR" sz="1300" b="1" dirty="0">
                <a:latin typeface="Arial"/>
                <a:ea typeface="Arial"/>
                <a:cs typeface="Arial"/>
                <a:sym typeface="Arial"/>
              </a:rPr>
              <a:t>&lt;CLIQUER&gt;</a:t>
            </a:r>
            <a:endParaRPr lang="fr-FR" sz="1300" dirty="0">
              <a:latin typeface="Arial"/>
              <a:ea typeface="Arial"/>
              <a:cs typeface="Arial"/>
              <a:sym typeface="Arial"/>
            </a:endParaRPr>
          </a:p>
          <a:p>
            <a:pPr marL="302066" indent="-181240">
              <a:lnSpc>
                <a:spcPct val="115000"/>
              </a:lnSpc>
              <a:spcBef>
                <a:spcPts val="2537"/>
              </a:spcBef>
              <a:buClr>
                <a:schemeClr val="dk1"/>
              </a:buClr>
              <a:buSzPct val="1000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2537"/>
              </a:spcBef>
              <a:buClr>
                <a:schemeClr val="dk1"/>
              </a:buClr>
              <a:buSzPct val="1000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Enfin, les investigations de flambées sont l'occasion de former le personnel structures sanitaires aux méthodes d'</a:t>
            </a:r>
            <a:r>
              <a:rPr lang="fr-FR" noProof="0" dirty="0">
                <a:latin typeface="Arial"/>
                <a:ea typeface="Arial"/>
                <a:cs typeface="Arial"/>
                <a:sym typeface="Arial"/>
              </a:rPr>
              <a:t>investigation</a:t>
            </a:r>
            <a:r>
              <a:rPr lang="fr-FR" sz="1300" dirty="0">
                <a:latin typeface="Arial"/>
                <a:ea typeface="Arial"/>
                <a:cs typeface="Arial"/>
                <a:sym typeface="Arial"/>
              </a:rPr>
              <a:t> de santé publique et d'intervention d'urgence. Bien que les coûts ne justifient pas la réalisation d'une enquête sur une épidémie uniquement à des fins de formation, c'est une bonne pratique que d'inclure dans l'équipe chargée de l'</a:t>
            </a:r>
            <a:r>
              <a:rPr lang="fr-FR" noProof="0" dirty="0">
                <a:latin typeface="Arial"/>
                <a:ea typeface="Arial"/>
                <a:cs typeface="Arial"/>
                <a:sym typeface="Arial"/>
              </a:rPr>
              <a:t>investigation</a:t>
            </a:r>
            <a:r>
              <a:rPr lang="fr-FR" sz="1300" dirty="0">
                <a:latin typeface="Arial"/>
                <a:ea typeface="Arial"/>
                <a:cs typeface="Arial"/>
                <a:sym typeface="Arial"/>
              </a:rPr>
              <a:t> des personnes qui peuvent tirer leçons de l'expérience.</a:t>
            </a:r>
          </a:p>
        </p:txBody>
      </p:sp>
      <p:sp>
        <p:nvSpPr>
          <p:cNvPr id="390" name="Google Shape;390;p1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10</a:t>
            </a:fld>
            <a:endParaRPr sz="1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1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11: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181240" indent="-100689">
              <a:lnSpc>
                <a:spcPct val="115000"/>
              </a:lnSpc>
              <a:spcBef>
                <a:spcPts val="1057"/>
              </a:spcBef>
              <a:buClr>
                <a:schemeClr val="dk1"/>
              </a:buClr>
              <a:buSzPts val="1200"/>
            </a:pPr>
            <a:endParaRPr lang="fr-FR" sz="1300" b="1" dirty="0">
              <a:latin typeface="Arial"/>
              <a:ea typeface="Arial"/>
              <a:cs typeface="Arial"/>
              <a:sym typeface="Arial"/>
            </a:endParaRPr>
          </a:p>
          <a:p>
            <a:pPr marL="181240" indent="-181240">
              <a:lnSpc>
                <a:spcPct val="115000"/>
              </a:lnSpc>
              <a:spcBef>
                <a:spcPts val="1057"/>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Quels sont des exemples d'agents causaux ?</a:t>
            </a:r>
            <a:endParaRPr lang="fr-FR" noProof="0" dirty="0"/>
          </a:p>
          <a:p>
            <a:pPr marL="261791" indent="-181240">
              <a:lnSpc>
                <a:spcPct val="115000"/>
              </a:lnSpc>
              <a:spcBef>
                <a:spcPts val="1057"/>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057"/>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noProof="0" dirty="0">
                <a:latin typeface="Arial"/>
                <a:ea typeface="Arial"/>
                <a:cs typeface="Arial"/>
                <a:sym typeface="Arial"/>
              </a:rPr>
              <a:t>Les agents causaux sont des organismes ou des facteurs qui provoquent une maladie ou une affection. Ils peuvent être biologiques (par exemple, </a:t>
            </a:r>
            <a:r>
              <a:rPr lang="fr-FR" i="1" noProof="0" dirty="0">
                <a:latin typeface="Arial"/>
                <a:ea typeface="Arial"/>
                <a:cs typeface="Arial"/>
                <a:sym typeface="Arial"/>
              </a:rPr>
              <a:t>Mycobacterium </a:t>
            </a:r>
            <a:r>
              <a:rPr lang="fr-FR" i="1" noProof="0" dirty="0" err="1">
                <a:latin typeface="Arial"/>
                <a:ea typeface="Arial"/>
                <a:cs typeface="Arial"/>
                <a:sym typeface="Arial"/>
              </a:rPr>
              <a:t>tuberculosis</a:t>
            </a:r>
            <a:r>
              <a:rPr lang="fr-FR" i="0" noProof="0" dirty="0">
                <a:latin typeface="Arial"/>
                <a:ea typeface="Arial"/>
                <a:cs typeface="Arial"/>
                <a:sym typeface="Arial"/>
              </a:rPr>
              <a:t>, virus de la grippe, </a:t>
            </a:r>
            <a:r>
              <a:rPr lang="fr-FR" i="1" noProof="0" dirty="0">
                <a:latin typeface="Arial"/>
                <a:ea typeface="Arial"/>
                <a:cs typeface="Arial"/>
                <a:sym typeface="Arial"/>
              </a:rPr>
              <a:t>Plasmodium</a:t>
            </a:r>
            <a:r>
              <a:rPr lang="fr-FR" i="0" noProof="0" dirty="0">
                <a:latin typeface="Arial"/>
                <a:ea typeface="Arial"/>
                <a:cs typeface="Arial"/>
                <a:sym typeface="Arial"/>
              </a:rPr>
              <a:t>), </a:t>
            </a:r>
            <a:r>
              <a:rPr lang="fr-FR" noProof="0" dirty="0">
                <a:latin typeface="Arial"/>
                <a:ea typeface="Arial"/>
                <a:cs typeface="Arial"/>
                <a:sym typeface="Arial"/>
              </a:rPr>
              <a:t>chimiques (toxine botulique, plomb, amiante) ou physiques (chaleur, traumatisme contondant/accident de voiture). </a:t>
            </a:r>
            <a:endParaRPr lang="fr-FR" noProof="0" dirty="0"/>
          </a:p>
          <a:p>
            <a:pPr marL="261791" indent="-181240">
              <a:lnSpc>
                <a:spcPct val="115000"/>
              </a:lnSpc>
              <a:spcBef>
                <a:spcPts val="1057"/>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057"/>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Quels sont quelques exemples de modes de transmission ?</a:t>
            </a:r>
            <a:endParaRPr lang="fr-FR" noProof="0" dirty="0"/>
          </a:p>
          <a:p>
            <a:pPr marL="261791" indent="-181240">
              <a:lnSpc>
                <a:spcPct val="115000"/>
              </a:lnSpc>
              <a:spcBef>
                <a:spcPts val="1057"/>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057"/>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b="1" u="none" noProof="0"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noProof="0" dirty="0">
                <a:latin typeface="Arial"/>
                <a:ea typeface="Arial"/>
                <a:cs typeface="Arial"/>
                <a:sym typeface="Arial"/>
              </a:rPr>
              <a:t>Moyens par lesquels les agents infectieux se propagent d'un hôte à un autre. Des sources communes sont le contact direct (y compris de personne à personne, par des gouttelettes et d'animal à personne) et le contact indirect (y compris la transmission par l'air, les objets contaminés, les aliments, l'eau et les sources environnementales contaminés, d'animal à personne et les vecteurs). </a:t>
            </a:r>
            <a:endParaRPr lang="fr-FR" noProof="0" dirty="0"/>
          </a:p>
        </p:txBody>
      </p:sp>
      <p:sp>
        <p:nvSpPr>
          <p:cNvPr id="397" name="Google Shape;397;p11: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buSzPts val="1200"/>
            </a:pPr>
            <a:fld id="{00000000-1234-1234-1234-123412341234}" type="slidenum">
              <a:rPr lang="fr-FR" sz="1300"/>
              <a:pPr algn="r">
                <a:buSzPts val="1200"/>
              </a:pPr>
              <a:t>11</a:t>
            </a:fld>
            <a:endParaRPr sz="13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1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4" name="Google Shape;404;p1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Comment équilibrer l'</a:t>
            </a:r>
            <a:r>
              <a:rPr lang="fr-FR" noProof="0" dirty="0">
                <a:latin typeface="Arial"/>
                <a:ea typeface="Arial"/>
                <a:cs typeface="Arial"/>
                <a:sym typeface="Arial"/>
              </a:rPr>
              <a:t>investigation</a:t>
            </a:r>
            <a:r>
              <a:rPr lang="fr-FR" sz="1300" dirty="0">
                <a:latin typeface="Arial"/>
                <a:ea typeface="Arial"/>
                <a:cs typeface="Arial"/>
                <a:sym typeface="Arial"/>
              </a:rPr>
              <a:t> et la mise en œuvre des mesures de contrôle ? La règle générale est de mettre en œuvre les mesures de contrôle dès que possible.  Gardez à l'esprit qu'il ne s'agit pas de situations soit l'une soit l'autre.  Ce tableau indique </a:t>
            </a:r>
            <a:r>
              <a:rPr lang="fr-FR" sz="1300" b="1" dirty="0">
                <a:latin typeface="Arial"/>
                <a:ea typeface="Arial"/>
                <a:cs typeface="Arial"/>
                <a:sym typeface="Arial"/>
              </a:rPr>
              <a:t>comment établir des priorités</a:t>
            </a:r>
            <a:r>
              <a:rPr lang="fr-FR" sz="1300" dirty="0">
                <a:latin typeface="Arial"/>
                <a:ea typeface="Arial"/>
                <a:cs typeface="Arial"/>
                <a:sym typeface="Arial"/>
              </a:rPr>
              <a:t>, ou ce qu'il faut faire en premier. Prenons le temps d'examiner ce tableau. Comme vous pouvez le voir, l'</a:t>
            </a:r>
            <a:r>
              <a:rPr lang="fr-FR" sz="1300" b="1" dirty="0">
                <a:latin typeface="Arial"/>
                <a:ea typeface="Arial"/>
                <a:cs typeface="Arial"/>
                <a:sym typeface="Arial"/>
              </a:rPr>
              <a:t>agent causal </a:t>
            </a:r>
            <a:r>
              <a:rPr lang="fr-FR" sz="1300" dirty="0">
                <a:latin typeface="Arial"/>
                <a:ea typeface="Arial"/>
                <a:cs typeface="Arial"/>
                <a:sym typeface="Arial"/>
              </a:rPr>
              <a:t>se trouve sur le côté. La ligne supérieure correspond aux cas où l'agent est connu, tandis que la ligne inférieure correspond aux cas où l'agent n'est pas connu.  De même, la </a:t>
            </a:r>
            <a:r>
              <a:rPr lang="fr-FR" sz="1300" b="1" dirty="0">
                <a:latin typeface="Arial"/>
                <a:ea typeface="Arial"/>
                <a:cs typeface="Arial"/>
                <a:sym typeface="Arial"/>
              </a:rPr>
              <a:t>source ou le mode de transmission </a:t>
            </a:r>
            <a:r>
              <a:rPr lang="fr-FR" sz="1300" dirty="0">
                <a:latin typeface="Arial"/>
                <a:ea typeface="Arial"/>
                <a:cs typeface="Arial"/>
                <a:sym typeface="Arial"/>
              </a:rPr>
              <a:t>se trouve en haut du tableau. La colonne de gauche correspond au cas où la source ou le mode est connu, la colonne de droite au cas où la source ou le mode n'est pas connu. Comme nous le verrons plus loin, la plupart des mesures de contrôle visent à arrêter la transmission. Par conséquent, si nous connaissons le mode de transmission, nous pouvons mettre en œuvre des mesures de contrôle immédiatement. Dans le cas contraire, nous devons mener une enquête.</a:t>
            </a:r>
            <a:endParaRPr lang="fr-FR" noProof="0" dirty="0"/>
          </a:p>
          <a:p>
            <a:pPr marL="181240" indent="-181240">
              <a:lnSpc>
                <a:spcPct val="115000"/>
              </a:lnSpc>
              <a:spcBef>
                <a:spcPts val="1269"/>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commençons par </a:t>
            </a:r>
            <a:r>
              <a:rPr lang="fr-FR" sz="1300" b="1" dirty="0">
                <a:latin typeface="Arial"/>
                <a:ea typeface="Arial"/>
                <a:cs typeface="Arial"/>
                <a:sym typeface="Arial"/>
              </a:rPr>
              <a:t>la cellule supérieure gauche</a:t>
            </a:r>
            <a:r>
              <a:rPr lang="fr-FR" sz="1300" dirty="0">
                <a:latin typeface="Arial"/>
                <a:ea typeface="Arial"/>
                <a:cs typeface="Arial"/>
                <a:sym typeface="Arial"/>
              </a:rPr>
              <a:t>. La cause est connue, ainsi que le mode de transmission.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Pouvez-vous citer un exemple où l'on connaît à la fois l'agent causal et la source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de la (des) réponse(s).  </a:t>
            </a:r>
            <a:r>
              <a:rPr lang="fr-FR" sz="1300" b="1" dirty="0">
                <a:latin typeface="Arial"/>
                <a:ea typeface="Arial"/>
                <a:cs typeface="Arial"/>
                <a:sym typeface="Arial"/>
              </a:rPr>
              <a:t>Plusieurs réponses possibles.</a:t>
            </a:r>
            <a:endParaRPr lang="fr-FR" sz="1300" i="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b="1"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pour la </a:t>
            </a:r>
            <a:r>
              <a:rPr lang="fr-FR" sz="1300" b="1" dirty="0">
                <a:latin typeface="Arial"/>
                <a:ea typeface="Arial"/>
                <a:cs typeface="Arial"/>
                <a:sym typeface="Arial"/>
              </a:rPr>
              <a:t>cellule supérieure gauche </a:t>
            </a:r>
            <a:r>
              <a:rPr lang="fr-FR" sz="1300" dirty="0">
                <a:latin typeface="Arial"/>
                <a:ea typeface="Arial"/>
                <a:cs typeface="Arial"/>
                <a:sym typeface="Arial"/>
              </a:rPr>
              <a:t>(</a:t>
            </a:r>
            <a:r>
              <a:rPr lang="fr-FR" sz="1300" i="1" dirty="0">
                <a:latin typeface="Arial"/>
                <a:ea typeface="Arial"/>
                <a:cs typeface="Arial"/>
                <a:sym typeface="Arial"/>
              </a:rPr>
              <a:t>agent connu, mode de transmission connu</a:t>
            </a:r>
            <a:r>
              <a:rPr lang="fr-FR" sz="1300" dirty="0">
                <a:latin typeface="Arial"/>
                <a:ea typeface="Arial"/>
                <a:cs typeface="Arial"/>
                <a:sym typeface="Arial"/>
              </a:rPr>
              <a:t>), quelle est la priorité - l'</a:t>
            </a:r>
            <a:r>
              <a:rPr lang="fr-FR" noProof="0" dirty="0">
                <a:latin typeface="Arial"/>
                <a:ea typeface="Arial"/>
                <a:cs typeface="Arial"/>
                <a:sym typeface="Arial"/>
              </a:rPr>
              <a:t>investigation</a:t>
            </a:r>
            <a:r>
              <a:rPr lang="fr-FR" sz="1300" dirty="0">
                <a:latin typeface="Arial"/>
                <a:ea typeface="Arial"/>
                <a:cs typeface="Arial"/>
                <a:sym typeface="Arial"/>
              </a:rPr>
              <a:t> ou le contrôle ? </a:t>
            </a:r>
            <a:r>
              <a:rPr lang="fr-FR" sz="1300" b="1" dirty="0">
                <a:latin typeface="Arial"/>
                <a:ea typeface="Arial"/>
                <a:cs typeface="Arial"/>
                <a:sym typeface="Arial"/>
              </a:rPr>
              <a:t>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de la (des) réponse(s). </a:t>
            </a:r>
            <a:r>
              <a:rPr lang="fr-FR" sz="1300" b="1" dirty="0">
                <a:latin typeface="Arial"/>
                <a:ea typeface="Arial"/>
                <a:cs typeface="Arial"/>
                <a:sym typeface="Arial"/>
              </a:rPr>
              <a:t>Réponse : </a:t>
            </a:r>
            <a:r>
              <a:rPr lang="fr-FR" sz="1300" i="1" dirty="0">
                <a:latin typeface="Arial"/>
                <a:ea typeface="Arial"/>
                <a:cs typeface="Arial"/>
                <a:sym typeface="Arial"/>
              </a:rPr>
              <a:t>Contrôle, parce que nous savons comment la maladie se transmet, et nous visons donc à arrêter la transmission. </a:t>
            </a:r>
            <a:endParaRPr lang="fr-FR" sz="1300" b="1" i="1" dirty="0">
              <a:latin typeface="Arial"/>
              <a:ea typeface="Arial"/>
              <a:cs typeface="Arial"/>
              <a:sym typeface="Arial"/>
            </a:endParaRPr>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regardons maintenant la </a:t>
            </a:r>
            <a:r>
              <a:rPr lang="fr-FR" sz="1300" b="1" dirty="0">
                <a:latin typeface="Arial"/>
                <a:ea typeface="Arial"/>
                <a:cs typeface="Arial"/>
                <a:sym typeface="Arial"/>
              </a:rPr>
              <a:t>cellule supérieure droite</a:t>
            </a:r>
            <a:r>
              <a:rPr lang="fr-FR" sz="1300" dirty="0">
                <a:latin typeface="Arial"/>
                <a:ea typeface="Arial"/>
                <a:cs typeface="Arial"/>
                <a:sym typeface="Arial"/>
              </a:rPr>
              <a:t>. L'agent est connu, mais la source ne l'est pas.</a:t>
            </a: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Pouvez-vous penser à un exemple où l'agent est connu mais la source ne l'est pas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de la (des) réponse(s).  </a:t>
            </a:r>
            <a:r>
              <a:rPr lang="fr-FR" sz="1300" b="1" dirty="0">
                <a:latin typeface="Arial"/>
                <a:ea typeface="Arial"/>
                <a:cs typeface="Arial"/>
                <a:sym typeface="Arial"/>
              </a:rPr>
              <a:t>Plusieurs réponses possibles.</a:t>
            </a:r>
            <a:endParaRPr lang="fr-FR" sz="1300" i="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pour la </a:t>
            </a:r>
            <a:r>
              <a:rPr lang="fr-FR" sz="1300" b="1" dirty="0">
                <a:latin typeface="Arial"/>
                <a:ea typeface="Arial"/>
                <a:cs typeface="Arial"/>
                <a:sym typeface="Arial"/>
              </a:rPr>
              <a:t>cellule supérieure droite </a:t>
            </a:r>
            <a:r>
              <a:rPr lang="fr-FR" sz="1300" dirty="0">
                <a:latin typeface="Arial"/>
                <a:ea typeface="Arial"/>
                <a:cs typeface="Arial"/>
                <a:sym typeface="Arial"/>
              </a:rPr>
              <a:t>(</a:t>
            </a:r>
            <a:r>
              <a:rPr lang="fr-FR" sz="1300" i="1" dirty="0">
                <a:latin typeface="Arial"/>
                <a:ea typeface="Arial"/>
                <a:cs typeface="Arial"/>
                <a:sym typeface="Arial"/>
              </a:rPr>
              <a:t>agent connu, source/mode de transmission inconnu</a:t>
            </a:r>
            <a:r>
              <a:rPr lang="fr-FR" sz="1300" dirty="0">
                <a:latin typeface="Arial"/>
                <a:ea typeface="Arial"/>
                <a:cs typeface="Arial"/>
                <a:sym typeface="Arial"/>
              </a:rPr>
              <a:t>), quelle est la priorité - l'</a:t>
            </a:r>
            <a:r>
              <a:rPr lang="fr-FR" noProof="0" dirty="0">
                <a:latin typeface="Arial"/>
                <a:ea typeface="Arial"/>
                <a:cs typeface="Arial"/>
                <a:sym typeface="Arial"/>
              </a:rPr>
              <a:t>investigation</a:t>
            </a:r>
            <a:r>
              <a:rPr lang="fr-FR" sz="1300" dirty="0">
                <a:latin typeface="Arial"/>
                <a:ea typeface="Arial"/>
                <a:cs typeface="Arial"/>
                <a:sym typeface="Arial"/>
              </a:rPr>
              <a:t> ou le contrôle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de la (des) réponse(s).  </a:t>
            </a:r>
            <a:r>
              <a:rPr lang="fr-FR" sz="1300" b="1" dirty="0">
                <a:latin typeface="Arial"/>
                <a:ea typeface="Arial"/>
                <a:cs typeface="Arial"/>
                <a:sym typeface="Arial"/>
              </a:rPr>
              <a:t>Répondre : </a:t>
            </a:r>
            <a:r>
              <a:rPr lang="fr-FR" sz="1300" i="1" dirty="0">
                <a:latin typeface="Arial"/>
                <a:ea typeface="Arial"/>
                <a:cs typeface="Arial"/>
                <a:sym typeface="Arial"/>
              </a:rPr>
              <a:t>Investigation. Nous devons découvrir comment la maladie se transmet avant de prendre les mesures de contrôle appropriées. </a:t>
            </a:r>
            <a:endParaRPr lang="fr-FR" sz="1300" b="1" i="1"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regardons maintenant la </a:t>
            </a:r>
            <a:r>
              <a:rPr lang="fr-FR" sz="1300" b="1" dirty="0">
                <a:latin typeface="Arial"/>
                <a:ea typeface="Arial"/>
                <a:cs typeface="Arial"/>
                <a:sym typeface="Arial"/>
              </a:rPr>
              <a:t>cellule en bas à gauche</a:t>
            </a:r>
            <a:r>
              <a:rPr lang="fr-FR" sz="1300" dirty="0">
                <a:latin typeface="Arial"/>
                <a:ea typeface="Arial"/>
                <a:cs typeface="Arial"/>
                <a:sym typeface="Arial"/>
              </a:rPr>
              <a:t>. L'agent n'est pas connu, mais la source est connue.</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Pouvez-vous penser à un exemple où l'agent n'est pas connu mais où la source est connue ?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de la (des) réponse(s). </a:t>
            </a:r>
            <a:r>
              <a:rPr lang="fr-FR" sz="1300" b="1" dirty="0">
                <a:latin typeface="Arial"/>
                <a:ea typeface="Arial"/>
                <a:cs typeface="Arial"/>
                <a:sym typeface="Arial"/>
              </a:rPr>
              <a:t>Plusieurs réponses possibles.</a:t>
            </a:r>
            <a:endParaRPr lang="fr-FR" sz="1300" i="1" dirty="0">
              <a:latin typeface="Arial"/>
              <a:ea typeface="Arial"/>
              <a:cs typeface="Arial"/>
              <a:sym typeface="Arial"/>
            </a:endParaRP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Pour la </a:t>
            </a:r>
            <a:r>
              <a:rPr lang="fr-FR" sz="1300" b="1" dirty="0">
                <a:latin typeface="Arial"/>
                <a:ea typeface="Arial"/>
                <a:cs typeface="Arial"/>
                <a:sym typeface="Arial"/>
              </a:rPr>
              <a:t>cellule inférieure gauche </a:t>
            </a:r>
            <a:r>
              <a:rPr lang="fr-FR" sz="1300" dirty="0">
                <a:latin typeface="Arial"/>
                <a:ea typeface="Arial"/>
                <a:cs typeface="Arial"/>
                <a:sym typeface="Arial"/>
              </a:rPr>
              <a:t>(</a:t>
            </a:r>
            <a:r>
              <a:rPr lang="fr-FR" sz="1300" i="1" dirty="0">
                <a:latin typeface="Arial"/>
                <a:ea typeface="Arial"/>
                <a:cs typeface="Arial"/>
                <a:sym typeface="Arial"/>
              </a:rPr>
              <a:t>agent inconnu, source/mode de transmission connu</a:t>
            </a:r>
            <a:r>
              <a:rPr lang="fr-FR" sz="1300" dirty="0">
                <a:latin typeface="Arial"/>
                <a:ea typeface="Arial"/>
                <a:cs typeface="Arial"/>
                <a:sym typeface="Arial"/>
              </a:rPr>
              <a:t>), quelle est la priorité - l'</a:t>
            </a:r>
            <a:r>
              <a:rPr lang="fr-FR" noProof="0" dirty="0">
                <a:latin typeface="Arial"/>
                <a:ea typeface="Arial"/>
                <a:cs typeface="Arial"/>
                <a:sym typeface="Arial"/>
              </a:rPr>
              <a:t>investigation</a:t>
            </a:r>
            <a:r>
              <a:rPr lang="fr-FR" sz="1300" dirty="0">
                <a:latin typeface="Arial"/>
                <a:ea typeface="Arial"/>
                <a:cs typeface="Arial"/>
                <a:sym typeface="Arial"/>
              </a:rPr>
              <a:t> ou le contrôle ? </a:t>
            </a:r>
            <a:r>
              <a:rPr lang="fr-FR" sz="1300" b="1" dirty="0">
                <a:latin typeface="Arial"/>
                <a:ea typeface="Arial"/>
                <a:cs typeface="Arial"/>
                <a:sym typeface="Arial"/>
              </a:rPr>
              <a:t> Répondez : </a:t>
            </a:r>
            <a:r>
              <a:rPr lang="fr-FR" sz="1300" i="1" dirty="0">
                <a:latin typeface="Arial"/>
                <a:ea typeface="Arial"/>
                <a:cs typeface="Arial"/>
                <a:sym typeface="Arial"/>
              </a:rPr>
              <a:t>Les deux. Contrôle pour arrêter la propagation. Retirer l'aliment ou le manipulateur d'aliments, fermer le restaurant, retirer l'alcool contaminé. </a:t>
            </a:r>
            <a:r>
              <a:rPr lang="fr-FR" i="1" noProof="0" dirty="0">
                <a:latin typeface="Arial"/>
                <a:ea typeface="Arial"/>
                <a:cs typeface="Arial"/>
                <a:sym typeface="Arial"/>
              </a:rPr>
              <a:t>Investigue</a:t>
            </a:r>
            <a:r>
              <a:rPr lang="fr-FR" sz="1300" i="1" dirty="0">
                <a:latin typeface="Arial"/>
                <a:ea typeface="Arial"/>
                <a:cs typeface="Arial"/>
                <a:sym typeface="Arial"/>
              </a:rPr>
              <a:t>r pour identifier l'agent causal afin de prévenir toute maladie future. </a:t>
            </a:r>
          </a:p>
          <a:p>
            <a:pPr marL="261791"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Enfin, regardons </a:t>
            </a:r>
            <a:r>
              <a:rPr lang="fr-FR" sz="1300" b="1" dirty="0">
                <a:latin typeface="Arial"/>
                <a:ea typeface="Arial"/>
                <a:cs typeface="Arial"/>
                <a:sym typeface="Arial"/>
              </a:rPr>
              <a:t>la cellule en bas à droite.  </a:t>
            </a:r>
            <a:r>
              <a:rPr lang="fr-FR" sz="1300" dirty="0">
                <a:latin typeface="Arial"/>
                <a:ea typeface="Arial"/>
                <a:cs typeface="Arial"/>
                <a:sym typeface="Arial"/>
              </a:rPr>
              <a:t>Maladie inconnue sans source connue. Quelque chose se produit dans la population sans qu'on en connaisse la transmission ou l'étiologie. Il ne fait aucun doute qu'il faut </a:t>
            </a:r>
            <a:r>
              <a:rPr lang="fr-FR" noProof="0" dirty="0">
                <a:latin typeface="Arial"/>
                <a:ea typeface="Arial"/>
                <a:cs typeface="Arial"/>
                <a:sym typeface="Arial"/>
              </a:rPr>
              <a:t>investiguer</a:t>
            </a:r>
            <a:r>
              <a:rPr lang="fr-FR" sz="1300" dirty="0">
                <a:latin typeface="Arial"/>
                <a:ea typeface="Arial"/>
                <a:cs typeface="Arial"/>
                <a:sym typeface="Arial"/>
              </a:rPr>
              <a:t> ce phénomène.</a:t>
            </a:r>
            <a:endParaRPr lang="fr-FR" noProof="0" dirty="0"/>
          </a:p>
          <a:p>
            <a:pPr marL="0" indent="0">
              <a:spcBef>
                <a:spcPts val="1015"/>
              </a:spcBef>
              <a:buClr>
                <a:schemeClr val="dk1"/>
              </a:buClr>
              <a:buSzPts val="1200"/>
            </a:pPr>
            <a:endParaRPr dirty="0"/>
          </a:p>
        </p:txBody>
      </p:sp>
      <p:sp>
        <p:nvSpPr>
          <p:cNvPr id="405" name="Google Shape;405;p1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12</a:t>
            </a:fld>
            <a:endParaRPr sz="1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p1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buClr>
                <a:schemeClr val="dk1"/>
              </a:buClr>
              <a:buSzPts val="1200"/>
            </a:pPr>
            <a:endParaRPr lang="fr-FR" sz="1300" b="1" i="1" dirty="0">
              <a:solidFill>
                <a:schemeClr val="tx1"/>
              </a:solidFill>
              <a:latin typeface="Arial"/>
              <a:ea typeface="Arial"/>
              <a:cs typeface="Arial"/>
              <a:sym typeface="Arial"/>
            </a:endParaRPr>
          </a:p>
          <a:p>
            <a:pPr marL="181240" indent="-181240">
              <a:lnSpc>
                <a:spcPct val="115000"/>
              </a:lnSpc>
              <a:spcBef>
                <a:spcPts val="634"/>
              </a:spcBef>
              <a:buFont typeface="Noto Sans Symbols"/>
              <a:buChar char="❖"/>
            </a:pPr>
            <a:r>
              <a:rPr lang="fr-FR" sz="1300" b="1" i="1" dirty="0">
                <a:solidFill>
                  <a:schemeClr val="tx1"/>
                </a:solidFill>
                <a:latin typeface="Arial"/>
                <a:ea typeface="Arial"/>
                <a:cs typeface="Arial"/>
                <a:sym typeface="Arial"/>
              </a:rPr>
              <a:t>Chaque situation numérotée correspond à une cellule du tableau. Lisez chaque situation et demandez aux participants d'y répondre. Cliquez après chaque réponse pour faire apparaître les réponses sur la diapositive. Demandez aux participants si tout le monde est d'accord. Si ce n'est pas le cas, discutez-en. </a:t>
            </a:r>
            <a:endParaRPr lang="fr-FR" sz="1300" b="1" dirty="0">
              <a:solidFill>
                <a:schemeClr val="tx1"/>
              </a:solidFill>
              <a:latin typeface="Arial"/>
              <a:ea typeface="Arial"/>
              <a:cs typeface="Arial"/>
              <a:sym typeface="Arial"/>
            </a:endParaRPr>
          </a:p>
          <a:p>
            <a:pPr marL="181240" indent="-100689">
              <a:lnSpc>
                <a:spcPct val="115000"/>
              </a:lnSpc>
              <a:spcBef>
                <a:spcPts val="634"/>
              </a:spcBef>
              <a:buClr>
                <a:schemeClr val="dk1"/>
              </a:buClr>
              <a:buSzPts val="1200"/>
            </a:pPr>
            <a:endParaRPr lang="fr-FR" sz="1300" b="1" i="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Posez la question</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Quel quadrant correspond à la situation et quelles sont les priorités ?</a:t>
            </a:r>
            <a:endParaRPr lang="fr-FR" noProof="0" dirty="0">
              <a:solidFill>
                <a:schemeClr val="tx1"/>
              </a:solidFill>
            </a:endParaRPr>
          </a:p>
          <a:p>
            <a:pPr marL="261791" indent="-181240">
              <a:lnSpc>
                <a:spcPct val="115000"/>
              </a:lnSpc>
              <a:spcBef>
                <a:spcPts val="1269"/>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dirty="0">
                <a:solidFill>
                  <a:schemeClr val="tx1"/>
                </a:solidFill>
                <a:latin typeface="Arial"/>
                <a:ea typeface="Arial"/>
                <a:cs typeface="Arial"/>
                <a:sym typeface="Arial"/>
              </a:rPr>
              <a:t> les participants pour leurs réponses. </a:t>
            </a:r>
            <a:r>
              <a:rPr lang="fr-FR" sz="1300" b="1" dirty="0">
                <a:solidFill>
                  <a:schemeClr val="tx1"/>
                </a:solidFill>
                <a:latin typeface="Arial"/>
                <a:ea typeface="Arial"/>
                <a:cs typeface="Arial"/>
                <a:sym typeface="Arial"/>
              </a:rPr>
              <a:t>Réponses : </a:t>
            </a:r>
            <a:endParaRPr lang="fr-FR" noProof="0" dirty="0">
              <a:solidFill>
                <a:schemeClr val="tx1"/>
              </a:solidFill>
            </a:endParaRPr>
          </a:p>
          <a:p>
            <a:pPr marL="483306" lvl="1" indent="0" defTabSz="966612">
              <a:lnSpc>
                <a:spcPct val="115000"/>
              </a:lnSpc>
              <a:spcBef>
                <a:spcPts val="1269"/>
              </a:spcBef>
              <a:buSzPts val="1200"/>
              <a:defRPr/>
            </a:pPr>
            <a:r>
              <a:rPr lang="fr-FR" sz="1300" b="1" i="1" dirty="0">
                <a:solidFill>
                  <a:schemeClr val="tx1"/>
                </a:solidFill>
                <a:latin typeface="Arial"/>
                <a:ea typeface="Arial"/>
                <a:cs typeface="Arial"/>
                <a:sym typeface="Arial"/>
              </a:rPr>
              <a:t>	                </a:t>
            </a:r>
            <a:r>
              <a:rPr lang="fr-FR" sz="1300" b="1" i="1" u="sng" dirty="0">
                <a:solidFill>
                  <a:schemeClr val="tx1"/>
                </a:solidFill>
                <a:latin typeface="Arial"/>
                <a:ea typeface="Arial"/>
                <a:cs typeface="Arial"/>
                <a:sym typeface="Arial"/>
              </a:rPr>
              <a:t>Quadrant                Agent         Source                                 Priorité</a:t>
            </a:r>
            <a:br>
              <a:rPr lang="fr-FR" sz="1300" b="1" i="1" dirty="0">
                <a:solidFill>
                  <a:schemeClr val="tx1"/>
                </a:solidFill>
                <a:latin typeface="Arial"/>
                <a:ea typeface="Arial"/>
                <a:cs typeface="Arial"/>
                <a:sym typeface="Arial"/>
              </a:rPr>
            </a:br>
            <a:r>
              <a:rPr lang="fr-FR" sz="1300" b="1" i="1" dirty="0">
                <a:solidFill>
                  <a:schemeClr val="tx1"/>
                </a:solidFill>
                <a:latin typeface="Arial"/>
                <a:ea typeface="Arial"/>
                <a:cs typeface="Arial"/>
                <a:sym typeface="Arial"/>
              </a:rPr>
              <a:t>&lt;CLIQUER&gt; 1. En haut à gauche     </a:t>
            </a:r>
            <a:r>
              <a:rPr lang="fr-FR" sz="1300" i="1" dirty="0">
                <a:solidFill>
                  <a:schemeClr val="tx1"/>
                </a:solidFill>
                <a:latin typeface="Arial"/>
                <a:ea typeface="Arial"/>
                <a:cs typeface="Arial"/>
                <a:sym typeface="Arial"/>
              </a:rPr>
              <a:t>Choléra      </a:t>
            </a:r>
            <a:r>
              <a:rPr lang="fr-FR" sz="1300" b="1" i="1" dirty="0">
                <a:solidFill>
                  <a:schemeClr val="tx1"/>
                </a:solidFill>
                <a:latin typeface="Arial"/>
                <a:ea typeface="Arial"/>
                <a:cs typeface="Arial"/>
                <a:sym typeface="Arial"/>
              </a:rPr>
              <a:t> </a:t>
            </a:r>
            <a:r>
              <a:rPr lang="fr-FR" sz="1300" i="1" dirty="0">
                <a:solidFill>
                  <a:schemeClr val="tx1"/>
                </a:solidFill>
                <a:latin typeface="Arial"/>
                <a:ea typeface="Arial"/>
                <a:cs typeface="Arial"/>
                <a:sym typeface="Arial"/>
              </a:rPr>
              <a:t>Latrines                                </a:t>
            </a:r>
            <a:r>
              <a:rPr lang="fr-FR" sz="1300" b="1" i="1" dirty="0">
                <a:solidFill>
                  <a:schemeClr val="tx1"/>
                </a:solidFill>
                <a:latin typeface="Arial"/>
                <a:ea typeface="Arial"/>
                <a:cs typeface="Arial"/>
                <a:sym typeface="Arial"/>
              </a:rPr>
              <a:t>Contrôle </a:t>
            </a:r>
          </a:p>
          <a:p>
            <a:pPr marL="483306" lvl="1" indent="0" defTabSz="966612">
              <a:lnSpc>
                <a:spcPct val="115000"/>
              </a:lnSpc>
              <a:spcBef>
                <a:spcPts val="1269"/>
              </a:spcBef>
              <a:buSzPts val="1200"/>
              <a:defRPr/>
            </a:pPr>
            <a:r>
              <a:rPr lang="fr-FR" sz="1300" b="1" i="1" dirty="0">
                <a:solidFill>
                  <a:schemeClr val="tx1"/>
                </a:solidFill>
                <a:latin typeface="Arial"/>
                <a:ea typeface="Arial"/>
                <a:cs typeface="Arial"/>
                <a:sym typeface="Arial"/>
              </a:rPr>
              <a:t>&lt;CLIQUER&gt; 2. En bas à droite         </a:t>
            </a:r>
            <a:r>
              <a:rPr lang="fr-FR" sz="1300" i="1" dirty="0">
                <a:solidFill>
                  <a:schemeClr val="tx1"/>
                </a:solidFill>
                <a:latin typeface="Arial"/>
                <a:ea typeface="Arial"/>
                <a:cs typeface="Arial"/>
                <a:sym typeface="Arial"/>
              </a:rPr>
              <a:t>Inconnu       </a:t>
            </a:r>
            <a:r>
              <a:rPr lang="fr-FR" sz="1300" i="1" dirty="0" err="1">
                <a:solidFill>
                  <a:schemeClr val="tx1"/>
                </a:solidFill>
                <a:latin typeface="Arial"/>
                <a:ea typeface="Arial"/>
                <a:cs typeface="Arial"/>
                <a:sym typeface="Arial"/>
              </a:rPr>
              <a:t>Inconnu</a:t>
            </a:r>
            <a:r>
              <a:rPr lang="fr-FR" sz="1300" i="1" dirty="0">
                <a:solidFill>
                  <a:schemeClr val="tx1"/>
                </a:solidFill>
                <a:latin typeface="Arial"/>
                <a:ea typeface="Arial"/>
                <a:cs typeface="Arial"/>
                <a:sym typeface="Arial"/>
              </a:rPr>
              <a:t>                                </a:t>
            </a:r>
            <a:r>
              <a:rPr lang="fr-FR" sz="1300" b="1" i="1" dirty="0">
                <a:solidFill>
                  <a:schemeClr val="tx1"/>
                </a:solidFill>
                <a:latin typeface="Arial"/>
                <a:ea typeface="Arial"/>
                <a:cs typeface="Arial"/>
                <a:sym typeface="Arial"/>
              </a:rPr>
              <a:t>Investigation</a:t>
            </a:r>
            <a:endParaRPr lang="fr-FR" sz="1300" i="1" dirty="0">
              <a:solidFill>
                <a:schemeClr val="tx1"/>
              </a:solidFill>
              <a:latin typeface="Arial"/>
              <a:ea typeface="Arial"/>
              <a:cs typeface="Arial"/>
              <a:sym typeface="Arial"/>
            </a:endParaRPr>
          </a:p>
          <a:p>
            <a:pPr marL="483306" lvl="1" indent="0">
              <a:spcBef>
                <a:spcPts val="1269"/>
              </a:spcBef>
              <a:buSzPts val="1200"/>
            </a:pPr>
            <a:r>
              <a:rPr lang="fr-FR" sz="1300" b="1" i="1" dirty="0">
                <a:solidFill>
                  <a:schemeClr val="tx1"/>
                </a:solidFill>
                <a:latin typeface="Arial"/>
                <a:ea typeface="Arial"/>
                <a:cs typeface="Arial"/>
                <a:sym typeface="Arial"/>
              </a:rPr>
              <a:t>&lt;CLIQUER&gt; 3. En</a:t>
            </a:r>
            <a:r>
              <a:rPr lang="fr-FR" sz="1300" i="1" dirty="0">
                <a:solidFill>
                  <a:schemeClr val="tx1"/>
                </a:solidFill>
                <a:latin typeface="Arial"/>
                <a:ea typeface="Arial"/>
                <a:cs typeface="Arial"/>
                <a:sym typeface="Arial"/>
              </a:rPr>
              <a:t> </a:t>
            </a:r>
            <a:r>
              <a:rPr lang="fr-FR" sz="1300" b="1" i="1" dirty="0">
                <a:solidFill>
                  <a:schemeClr val="tx1"/>
                </a:solidFill>
                <a:latin typeface="Arial"/>
                <a:ea typeface="Arial"/>
                <a:cs typeface="Arial"/>
                <a:sym typeface="Arial"/>
              </a:rPr>
              <a:t>bas à gauche       </a:t>
            </a:r>
            <a:r>
              <a:rPr lang="fr-FR" sz="1300" i="1" dirty="0">
                <a:solidFill>
                  <a:schemeClr val="tx1"/>
                </a:solidFill>
                <a:latin typeface="Arial"/>
                <a:ea typeface="Arial"/>
                <a:cs typeface="Arial"/>
                <a:sym typeface="Arial"/>
              </a:rPr>
              <a:t>Inconnu      Nourriture de restaurant       </a:t>
            </a:r>
            <a:r>
              <a:rPr lang="fr-FR" sz="1300" b="1" i="1" dirty="0">
                <a:solidFill>
                  <a:schemeClr val="tx1"/>
                </a:solidFill>
                <a:latin typeface="Arial"/>
                <a:ea typeface="Arial"/>
                <a:cs typeface="Arial"/>
                <a:sym typeface="Arial"/>
              </a:rPr>
              <a:t>Investigation et contrôle</a:t>
            </a:r>
            <a:endParaRPr lang="fr-FR" sz="1300" i="1" dirty="0">
              <a:solidFill>
                <a:schemeClr val="tx1"/>
              </a:solidFill>
              <a:latin typeface="Arial"/>
              <a:ea typeface="Arial"/>
              <a:cs typeface="Arial"/>
              <a:sym typeface="Arial"/>
            </a:endParaRPr>
          </a:p>
          <a:p>
            <a:pPr marL="483306" lvl="1" indent="0">
              <a:spcBef>
                <a:spcPts val="1269"/>
              </a:spcBef>
              <a:buSzPts val="1200"/>
            </a:pPr>
            <a:r>
              <a:rPr lang="fr-FR" sz="1300" b="1" i="1" dirty="0">
                <a:solidFill>
                  <a:schemeClr val="tx1"/>
                </a:solidFill>
                <a:latin typeface="Arial"/>
                <a:ea typeface="Arial"/>
                <a:cs typeface="Arial"/>
                <a:sym typeface="Arial"/>
              </a:rPr>
              <a:t>&lt;CLIQUER&gt; 4. En haut à droite       </a:t>
            </a:r>
            <a:r>
              <a:rPr lang="fr-FR" sz="1300" i="1" dirty="0">
                <a:solidFill>
                  <a:schemeClr val="tx1"/>
                </a:solidFill>
                <a:latin typeface="Arial"/>
                <a:ea typeface="Arial"/>
                <a:cs typeface="Arial"/>
                <a:sym typeface="Arial"/>
              </a:rPr>
              <a:t>Anthrax       Inconnu                                </a:t>
            </a:r>
            <a:r>
              <a:rPr lang="fr-FR" sz="1300" b="1" i="1" dirty="0">
                <a:solidFill>
                  <a:schemeClr val="tx1"/>
                </a:solidFill>
                <a:latin typeface="Arial"/>
                <a:ea typeface="Arial"/>
                <a:cs typeface="Arial"/>
                <a:sym typeface="Arial"/>
              </a:rPr>
              <a:t>Investigation</a:t>
            </a:r>
            <a:endParaRPr lang="fr-FR" sz="1300" i="1" dirty="0">
              <a:solidFill>
                <a:schemeClr val="tx1"/>
              </a:solidFill>
              <a:latin typeface="Arial"/>
              <a:ea typeface="Arial"/>
              <a:cs typeface="Arial"/>
              <a:sym typeface="Arial"/>
            </a:endParaRPr>
          </a:p>
          <a:p>
            <a:pPr marL="483306" lvl="1" indent="0">
              <a:lnSpc>
                <a:spcPct val="115000"/>
              </a:lnSpc>
              <a:spcBef>
                <a:spcPts val="634"/>
              </a:spcBef>
              <a:buClr>
                <a:schemeClr val="dk1"/>
              </a:buClr>
              <a:buSzPts val="1200"/>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Zika est un exemple d'épidémie dont l'agent et la source étaient à l'origine inconnus. Un nombre inattendu de nourrissons ont présenté une microcéphalie, une maladie rare ayant de nombreuses causes possibles. L'</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menée à partir d'échantillons sanguins a permis d'identifier le virus Zika comme source. Le virus Zika est principalement transmis par la piqûre d'un moustique infecté de l'espèce </a:t>
            </a:r>
            <a:r>
              <a:rPr lang="fr-FR" sz="1300" i="1" dirty="0">
                <a:solidFill>
                  <a:schemeClr val="tx1"/>
                </a:solidFill>
                <a:latin typeface="Arial"/>
                <a:ea typeface="Arial"/>
                <a:cs typeface="Arial"/>
                <a:sym typeface="Arial"/>
              </a:rPr>
              <a:t>Aedes </a:t>
            </a:r>
            <a:r>
              <a:rPr lang="fr-FR" sz="1300" dirty="0">
                <a:solidFill>
                  <a:schemeClr val="tx1"/>
                </a:solidFill>
                <a:latin typeface="Arial"/>
                <a:ea typeface="Arial"/>
                <a:cs typeface="Arial"/>
                <a:sym typeface="Arial"/>
              </a:rPr>
              <a:t>(vecteur), mais il peut également être transmis par transfusion sanguine ou par contact sexuel avec une personne infectée. Une fois l'agent et le mode de transmission identifiés, les efforts de santé publique sont passés de l'investigation au contrôle.</a:t>
            </a:r>
            <a:endParaRPr lang="fr-FR" noProof="0" dirty="0">
              <a:solidFill>
                <a:schemeClr val="tx1"/>
              </a:solidFill>
            </a:endParaRPr>
          </a:p>
          <a:p>
            <a:pPr marL="0" indent="0">
              <a:spcBef>
                <a:spcPts val="1649"/>
              </a:spcBef>
              <a:buClr>
                <a:schemeClr val="dk1"/>
              </a:buClr>
              <a:buSzPts val="1200"/>
            </a:pPr>
            <a:endParaRPr dirty="0"/>
          </a:p>
        </p:txBody>
      </p:sp>
      <p:sp>
        <p:nvSpPr>
          <p:cNvPr id="412" name="Google Shape;412;p1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13</a:t>
            </a:fld>
            <a:endParaRPr sz="1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3" name="Google Shape;423;p1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solidFill>
                  <a:schemeClr val="tx1"/>
                </a:solidFill>
                <a:latin typeface="Arial"/>
                <a:ea typeface="Arial"/>
                <a:cs typeface="Arial"/>
                <a:sym typeface="Arial"/>
              </a:rPr>
              <a:t>Notes de l'instructeur :</a:t>
            </a:r>
            <a:endParaRPr lang="fr-FR" sz="1300" dirty="0">
              <a:solidFill>
                <a:schemeClr val="tx1"/>
              </a:solidFill>
              <a:latin typeface="Arial"/>
              <a:ea typeface="Arial"/>
              <a:cs typeface="Arial"/>
              <a:sym typeface="Arial"/>
            </a:endParaRPr>
          </a:p>
          <a:p>
            <a:pPr marL="0" indent="0">
              <a:lnSpc>
                <a:spcPct val="115000"/>
              </a:lnSpc>
              <a:spcBef>
                <a:spcPts val="1269"/>
              </a:spcBef>
              <a:buClr>
                <a:schemeClr val="dk1"/>
              </a:buClr>
              <a:buSzPts val="1200"/>
            </a:pPr>
            <a:endParaRPr lang="fr-FR" sz="1300" dirty="0">
              <a:solidFill>
                <a:schemeClr val="tx1"/>
              </a:solidFill>
              <a:latin typeface="Arial"/>
              <a:ea typeface="Arial"/>
              <a:cs typeface="Arial"/>
              <a:sym typeface="Arial"/>
            </a:endParaRPr>
          </a:p>
          <a:p>
            <a:pPr marL="181240" indent="-181240">
              <a:lnSpc>
                <a:spcPct val="115000"/>
              </a:lnSpc>
              <a:spcBef>
                <a:spcPts val="1269"/>
              </a:spcBef>
              <a:buSzPct val="100000"/>
              <a:buFont typeface="Noto Sans Symbols"/>
              <a:buChar char="❖"/>
            </a:pPr>
            <a:r>
              <a:rPr lang="fr-FR" sz="1300" b="1" i="1" dirty="0">
                <a:solidFill>
                  <a:schemeClr val="tx1"/>
                </a:solidFill>
                <a:latin typeface="Arial"/>
                <a:ea typeface="Arial"/>
                <a:cs typeface="Arial"/>
                <a:sym typeface="Arial"/>
              </a:rPr>
              <a:t>Chaque situation numérotée correspond à une cellule du tableau. Cliquez après chaque question pour faire apparaître les réponses sur la diapositive.</a:t>
            </a:r>
            <a:endParaRPr lang="fr-FR" noProof="0" dirty="0">
              <a:solidFill>
                <a:schemeClr val="tx1"/>
              </a:solidFill>
            </a:endParaRPr>
          </a:p>
          <a:p>
            <a:pPr marL="0" indent="0">
              <a:lnSpc>
                <a:spcPct val="115000"/>
              </a:lnSpc>
              <a:spcBef>
                <a:spcPts val="1269"/>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Posez la question</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Quel quadrant correspond à la situation et quelles sont les priorités ?</a:t>
            </a:r>
          </a:p>
          <a:p>
            <a:pPr marL="181240" indent="-181240">
              <a:lnSpc>
                <a:spcPct val="115000"/>
              </a:lnSpc>
              <a:spcBef>
                <a:spcPts val="1269"/>
              </a:spcBef>
              <a:buClr>
                <a:schemeClr val="dk1"/>
              </a:buClr>
              <a:buSzPts val="1200"/>
              <a:buFont typeface="Wingdings" panose="05000000000000000000" pitchFamily="2" charset="2"/>
              <a:buChar char="§"/>
            </a:pPr>
            <a:endParaRPr lang="fr-FR" sz="1300" b="1" u="sng"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participants pour leurs réponses.  </a:t>
            </a:r>
            <a:r>
              <a:rPr lang="fr-FR" sz="1300" b="1" dirty="0">
                <a:solidFill>
                  <a:schemeClr val="tx1"/>
                </a:solidFill>
                <a:latin typeface="Arial"/>
                <a:ea typeface="Arial"/>
                <a:cs typeface="Arial"/>
                <a:sym typeface="Arial"/>
              </a:rPr>
              <a:t>Réponse </a:t>
            </a:r>
            <a:r>
              <a:rPr lang="fr-FR" sz="1300" b="1" i="1" dirty="0">
                <a:solidFill>
                  <a:schemeClr val="tx1"/>
                </a:solidFill>
                <a:latin typeface="Arial"/>
                <a:ea typeface="Arial"/>
                <a:cs typeface="Arial"/>
                <a:sym typeface="Arial"/>
              </a:rPr>
              <a:t>: </a:t>
            </a:r>
          </a:p>
          <a:p>
            <a:pPr marL="0" indent="0">
              <a:lnSpc>
                <a:spcPct val="115000"/>
              </a:lnSpc>
              <a:spcBef>
                <a:spcPts val="1269"/>
              </a:spcBef>
              <a:buClr>
                <a:schemeClr val="dk1"/>
              </a:buClr>
              <a:buSzPts val="1200"/>
            </a:pPr>
            <a:r>
              <a:rPr lang="fr-FR" sz="1300" b="1" i="1" dirty="0">
                <a:solidFill>
                  <a:schemeClr val="tx1"/>
                </a:solidFill>
                <a:latin typeface="Arial"/>
                <a:cs typeface="Arial"/>
                <a:sym typeface="Arial"/>
              </a:rPr>
              <a:t>	               </a:t>
            </a:r>
            <a:r>
              <a:rPr lang="fr-FR" sz="1300" b="1" i="1" u="sng" dirty="0">
                <a:solidFill>
                  <a:schemeClr val="tx1"/>
                </a:solidFill>
                <a:latin typeface="Arial"/>
                <a:ea typeface="Arial"/>
                <a:cs typeface="Arial"/>
                <a:sym typeface="Arial"/>
              </a:rPr>
              <a:t>Quadrant                   Agent                       Source                           Priorité</a:t>
            </a:r>
            <a:endParaRPr lang="fr-FR" noProof="0" dirty="0">
              <a:solidFill>
                <a:schemeClr val="tx1"/>
              </a:solidFill>
            </a:endParaRPr>
          </a:p>
          <a:p>
            <a:pPr marL="483306" lvl="1" indent="0">
              <a:lnSpc>
                <a:spcPct val="115000"/>
              </a:lnSpc>
              <a:spcBef>
                <a:spcPts val="1269"/>
              </a:spcBef>
              <a:buClr>
                <a:srgbClr val="FF0000"/>
              </a:buClr>
              <a:buSzPts val="1800"/>
            </a:pPr>
            <a:r>
              <a:rPr lang="fr-FR" sz="1300" b="1" i="1" dirty="0">
                <a:solidFill>
                  <a:schemeClr val="tx1"/>
                </a:solidFill>
                <a:latin typeface="Arial"/>
                <a:ea typeface="Arial"/>
                <a:cs typeface="Arial"/>
                <a:sym typeface="Arial"/>
              </a:rPr>
              <a:t>&lt;CLIQUER&gt; 1. En haut à gauche   </a:t>
            </a:r>
            <a:r>
              <a:rPr lang="fr-FR" sz="1300" i="1" dirty="0">
                <a:solidFill>
                  <a:schemeClr val="tx1"/>
                </a:solidFill>
                <a:latin typeface="Arial"/>
                <a:ea typeface="Arial"/>
                <a:cs typeface="Arial"/>
                <a:sym typeface="Arial"/>
              </a:rPr>
              <a:t>Grippe aviaire          Importation de poules        </a:t>
            </a:r>
            <a:r>
              <a:rPr lang="fr-FR" sz="1300" b="1" i="1" dirty="0">
                <a:solidFill>
                  <a:schemeClr val="tx1"/>
                </a:solidFill>
                <a:latin typeface="Arial"/>
                <a:ea typeface="Arial"/>
                <a:cs typeface="Arial"/>
                <a:sym typeface="Arial"/>
              </a:rPr>
              <a:t>Contrôler</a:t>
            </a:r>
            <a:endParaRPr lang="fr-FR" sz="1300" i="1" dirty="0">
              <a:solidFill>
                <a:schemeClr val="tx1"/>
              </a:solidFill>
              <a:latin typeface="Arial"/>
              <a:ea typeface="Arial"/>
              <a:cs typeface="Arial"/>
              <a:sym typeface="Arial"/>
            </a:endParaRPr>
          </a:p>
          <a:p>
            <a:pPr marL="483306" lvl="1" indent="0">
              <a:lnSpc>
                <a:spcPct val="115000"/>
              </a:lnSpc>
              <a:spcBef>
                <a:spcPts val="1269"/>
              </a:spcBef>
              <a:buClr>
                <a:srgbClr val="FF0000"/>
              </a:buClr>
              <a:buSzPts val="1800"/>
            </a:pPr>
            <a:r>
              <a:rPr lang="fr-FR" sz="1300" b="1" i="1" dirty="0">
                <a:solidFill>
                  <a:schemeClr val="tx1"/>
                </a:solidFill>
                <a:latin typeface="Arial"/>
                <a:ea typeface="Arial"/>
                <a:cs typeface="Arial"/>
                <a:sym typeface="Arial"/>
              </a:rPr>
              <a:t>&lt;CLIQUER&gt; 2. En bas à droite           </a:t>
            </a:r>
            <a:r>
              <a:rPr lang="fr-FR" sz="1300" i="1" dirty="0">
                <a:solidFill>
                  <a:schemeClr val="tx1"/>
                </a:solidFill>
                <a:latin typeface="Arial"/>
                <a:ea typeface="Arial"/>
                <a:cs typeface="Arial"/>
                <a:sym typeface="Arial"/>
              </a:rPr>
              <a:t>Inconnu                     </a:t>
            </a:r>
            <a:r>
              <a:rPr lang="fr-FR" sz="1300" i="1" dirty="0" err="1">
                <a:solidFill>
                  <a:schemeClr val="tx1"/>
                </a:solidFill>
                <a:latin typeface="Arial"/>
                <a:ea typeface="Arial"/>
                <a:cs typeface="Arial"/>
                <a:sym typeface="Arial"/>
              </a:rPr>
              <a:t>Inconnu</a:t>
            </a:r>
            <a:r>
              <a:rPr lang="fr-FR" sz="1300" i="1" dirty="0">
                <a:solidFill>
                  <a:schemeClr val="tx1"/>
                </a:solidFill>
                <a:latin typeface="Arial"/>
                <a:ea typeface="Arial"/>
                <a:cs typeface="Arial"/>
                <a:sym typeface="Arial"/>
              </a:rPr>
              <a:t>                        </a:t>
            </a:r>
            <a:r>
              <a:rPr lang="fr-FR" b="1" i="1" noProof="0" dirty="0">
                <a:solidFill>
                  <a:schemeClr val="tx1"/>
                </a:solidFill>
                <a:latin typeface="Arial"/>
                <a:ea typeface="Arial"/>
                <a:cs typeface="Arial"/>
                <a:sym typeface="Arial"/>
              </a:rPr>
              <a:t>Investiguer</a:t>
            </a:r>
            <a:endParaRPr lang="fr-FR" sz="1300" i="1" dirty="0">
              <a:solidFill>
                <a:schemeClr val="tx1"/>
              </a:solidFill>
              <a:latin typeface="Arial"/>
              <a:ea typeface="Arial"/>
              <a:cs typeface="Arial"/>
              <a:sym typeface="Arial"/>
            </a:endParaRPr>
          </a:p>
          <a:p>
            <a:pPr marL="483306" lvl="1" indent="0">
              <a:lnSpc>
                <a:spcPct val="115000"/>
              </a:lnSpc>
              <a:spcBef>
                <a:spcPts val="1269"/>
              </a:spcBef>
              <a:buClr>
                <a:srgbClr val="FF0000"/>
              </a:buClr>
              <a:buSzPts val="1800"/>
            </a:pPr>
            <a:r>
              <a:rPr lang="fr-FR" sz="1300" b="1" i="1" dirty="0">
                <a:solidFill>
                  <a:schemeClr val="tx1"/>
                </a:solidFill>
                <a:latin typeface="Arial"/>
                <a:ea typeface="Arial"/>
                <a:cs typeface="Arial"/>
                <a:sym typeface="Arial"/>
              </a:rPr>
              <a:t>&lt;CLIQUER&gt; 3. En bas à gauche         </a:t>
            </a:r>
            <a:r>
              <a:rPr lang="fr-FR" sz="1300" i="1" dirty="0">
                <a:solidFill>
                  <a:schemeClr val="tx1"/>
                </a:solidFill>
                <a:latin typeface="Arial"/>
                <a:ea typeface="Arial"/>
                <a:cs typeface="Arial"/>
                <a:sym typeface="Arial"/>
              </a:rPr>
              <a:t>Inconnu                       Foin                  </a:t>
            </a:r>
            <a:r>
              <a:rPr lang="fr-FR" b="1" i="1" noProof="0" dirty="0">
                <a:solidFill>
                  <a:schemeClr val="tx1"/>
                </a:solidFill>
                <a:latin typeface="Arial"/>
                <a:ea typeface="Arial"/>
                <a:cs typeface="Arial"/>
                <a:sym typeface="Arial"/>
              </a:rPr>
              <a:t>Investigu</a:t>
            </a:r>
            <a:r>
              <a:rPr lang="fr-FR" sz="1300" b="1" i="1" dirty="0">
                <a:solidFill>
                  <a:schemeClr val="tx1"/>
                </a:solidFill>
                <a:latin typeface="Arial"/>
                <a:ea typeface="Arial"/>
                <a:cs typeface="Arial"/>
                <a:sym typeface="Arial"/>
              </a:rPr>
              <a:t>e</a:t>
            </a:r>
            <a:r>
              <a:rPr lang="fr-FR" b="1" i="1" noProof="0" dirty="0">
                <a:solidFill>
                  <a:schemeClr val="tx1"/>
                </a:solidFill>
                <a:latin typeface="Arial"/>
                <a:ea typeface="Arial"/>
                <a:cs typeface="Arial"/>
                <a:sym typeface="Arial"/>
              </a:rPr>
              <a:t>r </a:t>
            </a:r>
            <a:r>
              <a:rPr lang="fr-FR" sz="1300" b="1" i="1" dirty="0">
                <a:solidFill>
                  <a:schemeClr val="tx1"/>
                </a:solidFill>
                <a:latin typeface="Arial"/>
                <a:ea typeface="Arial"/>
                <a:cs typeface="Arial"/>
                <a:sym typeface="Arial"/>
              </a:rPr>
              <a:t>et contrôle</a:t>
            </a:r>
            <a:r>
              <a:rPr lang="fr-FR" b="1" i="1" noProof="0" dirty="0">
                <a:solidFill>
                  <a:schemeClr val="tx1"/>
                </a:solidFill>
                <a:latin typeface="Arial"/>
                <a:ea typeface="Arial"/>
                <a:cs typeface="Arial"/>
                <a:sym typeface="Arial"/>
              </a:rPr>
              <a:t>r</a:t>
            </a:r>
            <a:endParaRPr lang="fr-FR" sz="1300" i="1" dirty="0">
              <a:solidFill>
                <a:schemeClr val="tx1"/>
              </a:solidFill>
              <a:latin typeface="Arial"/>
              <a:ea typeface="Arial"/>
              <a:cs typeface="Arial"/>
              <a:sym typeface="Arial"/>
            </a:endParaRPr>
          </a:p>
          <a:p>
            <a:pPr marL="483306" lvl="1" indent="0">
              <a:lnSpc>
                <a:spcPct val="115000"/>
              </a:lnSpc>
              <a:spcBef>
                <a:spcPts val="1269"/>
              </a:spcBef>
              <a:buClr>
                <a:srgbClr val="FF0000"/>
              </a:buClr>
              <a:buSzPts val="1800"/>
            </a:pPr>
            <a:r>
              <a:rPr lang="fr-FR" sz="1300" b="1" i="1" dirty="0">
                <a:solidFill>
                  <a:schemeClr val="tx1"/>
                </a:solidFill>
                <a:latin typeface="Arial"/>
                <a:ea typeface="Arial"/>
                <a:cs typeface="Arial"/>
                <a:sym typeface="Arial"/>
              </a:rPr>
              <a:t>&lt;CLIQUER&gt; 4. </a:t>
            </a:r>
            <a:r>
              <a:rPr lang="fr-FR" sz="1300" i="1" dirty="0">
                <a:solidFill>
                  <a:schemeClr val="tx1"/>
                </a:solidFill>
                <a:latin typeface="Arial"/>
                <a:ea typeface="Arial"/>
                <a:cs typeface="Arial"/>
                <a:sym typeface="Arial"/>
              </a:rPr>
              <a:t>en</a:t>
            </a:r>
            <a:r>
              <a:rPr lang="fr-FR" sz="1300" b="1" i="1" dirty="0">
                <a:solidFill>
                  <a:schemeClr val="tx1"/>
                </a:solidFill>
                <a:latin typeface="Arial"/>
                <a:ea typeface="Arial"/>
                <a:cs typeface="Arial"/>
                <a:sym typeface="Arial"/>
              </a:rPr>
              <a:t> haut à droite    </a:t>
            </a:r>
            <a:r>
              <a:rPr lang="fr-FR" sz="1300" i="1" dirty="0">
                <a:solidFill>
                  <a:schemeClr val="tx1"/>
                </a:solidFill>
                <a:latin typeface="Arial"/>
                <a:ea typeface="Arial"/>
                <a:cs typeface="Arial"/>
                <a:sym typeface="Arial"/>
              </a:rPr>
              <a:t> Variole de la chèvre      Inconnu                        </a:t>
            </a:r>
            <a:r>
              <a:rPr lang="fr-FR" sz="1300" b="1" i="1" dirty="0">
                <a:solidFill>
                  <a:schemeClr val="tx1"/>
                </a:solidFill>
                <a:latin typeface="Arial"/>
                <a:ea typeface="Arial"/>
                <a:cs typeface="Arial"/>
                <a:sym typeface="Arial"/>
              </a:rPr>
              <a:t>Investig</a:t>
            </a:r>
            <a:r>
              <a:rPr lang="fr-FR" b="1" i="1" noProof="0" dirty="0">
                <a:solidFill>
                  <a:schemeClr val="tx1"/>
                </a:solidFill>
                <a:latin typeface="Arial"/>
                <a:ea typeface="Arial"/>
                <a:cs typeface="Arial"/>
                <a:sym typeface="Arial"/>
              </a:rPr>
              <a:t>uer</a:t>
            </a:r>
            <a:endParaRPr lang="fr-FR" sz="1300" i="1" dirty="0">
              <a:solidFill>
                <a:schemeClr val="tx1"/>
              </a:solidFill>
              <a:latin typeface="Arial"/>
              <a:ea typeface="Arial"/>
              <a:cs typeface="Arial"/>
              <a:sym typeface="Arial"/>
            </a:endParaRPr>
          </a:p>
          <a:p>
            <a:pPr marL="483306" lvl="1" indent="0">
              <a:lnSpc>
                <a:spcPct val="115000"/>
              </a:lnSpc>
              <a:spcBef>
                <a:spcPts val="1269"/>
              </a:spcBef>
              <a:buClr>
                <a:schemeClr val="dk1"/>
              </a:buClr>
              <a:buSzPts val="1200"/>
            </a:pPr>
            <a:r>
              <a:rPr lang="fr-FR" sz="1300" dirty="0">
                <a:latin typeface="Arial"/>
                <a:ea typeface="Arial"/>
                <a:cs typeface="Arial"/>
                <a:sym typeface="Arial"/>
              </a:rPr>
              <a:t> </a:t>
            </a:r>
            <a:endParaRPr dirty="0"/>
          </a:p>
          <a:p>
            <a:pPr marL="0" indent="0">
              <a:spcBef>
                <a:spcPts val="1649"/>
              </a:spcBef>
              <a:buClr>
                <a:schemeClr val="dk1"/>
              </a:buClr>
              <a:buSzPts val="1200"/>
            </a:pPr>
            <a:endParaRPr dirty="0"/>
          </a:p>
        </p:txBody>
      </p:sp>
      <p:sp>
        <p:nvSpPr>
          <p:cNvPr id="424" name="Google Shape;424;p1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14</a:t>
            </a:fld>
            <a:endParaRPr sz="1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1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5" name="Google Shape;435;p1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Certaines situations demandent des exceptions en ce qui concerne la priorité relative des mesures d'investigation et de contrôle. Les responsables de la santé publique doivent mettre en œuvre des mesures de contrôle si la source du foyer est suspectée ou connue et constitue toujours une menace potentielle pour la santé publique. Des mesures de contrôle immédiates doivent être prises pour empêcher la propagation de la maladie. N'attendez pas la confirmation du laboratoire. </a:t>
            </a:r>
            <a:r>
              <a:rPr lang="fr-FR" sz="1300" b="1" dirty="0">
                <a:latin typeface="Arial"/>
                <a:ea typeface="Arial"/>
                <a:cs typeface="Arial"/>
                <a:sym typeface="Arial"/>
              </a:rPr>
              <a:t>Par exemple </a:t>
            </a:r>
            <a:r>
              <a:rPr lang="fr-FR" sz="1300" b="1" i="1" dirty="0">
                <a:latin typeface="Arial"/>
                <a:ea typeface="Arial"/>
                <a:cs typeface="Arial"/>
                <a:sym typeface="Arial"/>
              </a:rPr>
              <a:t>: </a:t>
            </a:r>
            <a:r>
              <a:rPr lang="fr-FR" sz="1300" i="1" dirty="0">
                <a:latin typeface="Arial"/>
                <a:ea typeface="Arial"/>
                <a:cs typeface="Arial"/>
                <a:sym typeface="Arial"/>
              </a:rPr>
              <a:t>Un ordre de faire bouillir l'eau en cas d' une flamb</a:t>
            </a:r>
            <a:r>
              <a:rPr lang="fr-FR" i="1" noProof="0" dirty="0">
                <a:latin typeface="Arial"/>
                <a:ea typeface="Arial"/>
                <a:cs typeface="Arial"/>
                <a:sym typeface="Arial"/>
              </a:rPr>
              <a:t>ée </a:t>
            </a:r>
            <a:r>
              <a:rPr lang="fr-FR" sz="1300" i="1" dirty="0">
                <a:latin typeface="Arial"/>
                <a:ea typeface="Arial"/>
                <a:cs typeface="Arial"/>
                <a:sym typeface="Arial"/>
              </a:rPr>
              <a:t>épidémique de gastro-entérite.</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Quelles sont les situations dans lesquelles des mesures de contrôle immédiates doivent être prises ?</a:t>
            </a:r>
            <a:endParaRPr lang="fr-FR" noProof="0" dirty="0"/>
          </a:p>
          <a:p>
            <a:pPr marL="261791"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dirty="0">
                <a:latin typeface="Arial"/>
                <a:ea typeface="Arial"/>
                <a:cs typeface="Arial"/>
                <a:sym typeface="Arial"/>
              </a:rPr>
              <a:t> les participants pour leurs réponses.  </a:t>
            </a:r>
            <a:r>
              <a:rPr lang="fr-FR" sz="1300" b="1" dirty="0">
                <a:latin typeface="Arial"/>
                <a:ea typeface="Arial"/>
                <a:cs typeface="Arial"/>
                <a:sym typeface="Arial"/>
              </a:rPr>
              <a:t>Réponses possibles :</a:t>
            </a:r>
          </a:p>
          <a:p>
            <a:pPr marL="664546" lvl="1" indent="-181240">
              <a:lnSpc>
                <a:spcPct val="115000"/>
              </a:lnSpc>
              <a:spcBef>
                <a:spcPts val="1269"/>
              </a:spcBef>
              <a:buClr>
                <a:schemeClr val="dk1"/>
              </a:buClr>
              <a:buSzPts val="1200"/>
              <a:buFont typeface="Courier New"/>
              <a:buChar char="o"/>
            </a:pPr>
            <a:r>
              <a:rPr lang="fr-FR" sz="1300" i="1" dirty="0">
                <a:latin typeface="Arial"/>
                <a:ea typeface="Arial"/>
                <a:cs typeface="Arial"/>
                <a:sym typeface="Arial"/>
              </a:rPr>
              <a:t>Fermer temporairement un restaurant lorsque des personnes continuent à tomber malades après y avoir mangé.</a:t>
            </a:r>
            <a:endParaRPr lang="fr-FR" noProof="0" dirty="0"/>
          </a:p>
          <a:p>
            <a:pPr marL="664546" lvl="1" indent="-181240">
              <a:lnSpc>
                <a:spcPct val="115000"/>
              </a:lnSpc>
              <a:spcBef>
                <a:spcPts val="1269"/>
              </a:spcBef>
              <a:buClr>
                <a:schemeClr val="dk1"/>
              </a:buClr>
              <a:buSzPts val="1200"/>
              <a:buFont typeface="Courier New"/>
              <a:buChar char="o"/>
            </a:pPr>
            <a:r>
              <a:rPr lang="fr-FR" sz="1300" i="1" dirty="0">
                <a:latin typeface="Arial"/>
                <a:ea typeface="Arial"/>
                <a:cs typeface="Arial"/>
                <a:sym typeface="Arial"/>
              </a:rPr>
              <a:t>Fournir un vaccin en cas d</a:t>
            </a:r>
            <a:r>
              <a:rPr lang="fr-FR" i="1" noProof="0" dirty="0">
                <a:latin typeface="Arial"/>
                <a:ea typeface="Arial"/>
                <a:cs typeface="Arial"/>
                <a:sym typeface="Arial"/>
              </a:rPr>
              <a:t>e flambée </a:t>
            </a:r>
            <a:r>
              <a:rPr lang="fr-FR" sz="1300" i="1" dirty="0">
                <a:latin typeface="Arial"/>
                <a:ea typeface="Arial"/>
                <a:cs typeface="Arial"/>
                <a:sym typeface="Arial"/>
              </a:rPr>
              <a:t>épidémi</a:t>
            </a:r>
            <a:r>
              <a:rPr lang="fr-FR" i="1" noProof="0" dirty="0">
                <a:latin typeface="Arial"/>
                <a:ea typeface="Arial"/>
                <a:cs typeface="Arial"/>
                <a:sym typeface="Arial"/>
              </a:rPr>
              <a:t>que</a:t>
            </a:r>
            <a:r>
              <a:rPr lang="fr-FR" sz="1300" i="1" dirty="0">
                <a:latin typeface="Arial"/>
                <a:ea typeface="Arial"/>
                <a:cs typeface="Arial"/>
                <a:sym typeface="Arial"/>
              </a:rPr>
              <a:t> de maladie évitable par la vaccination.</a:t>
            </a:r>
            <a:endParaRPr lang="fr-FR" noProof="0" dirty="0"/>
          </a:p>
          <a:p>
            <a:pPr marL="664546" lvl="1" indent="-181240">
              <a:lnSpc>
                <a:spcPct val="115000"/>
              </a:lnSpc>
              <a:spcBef>
                <a:spcPts val="1269"/>
              </a:spcBef>
              <a:buClr>
                <a:schemeClr val="dk1"/>
              </a:buClr>
              <a:buSzPts val="1200"/>
              <a:buFont typeface="Courier New"/>
              <a:buChar char="o"/>
            </a:pPr>
            <a:r>
              <a:rPr lang="fr-FR" sz="1300" i="1" dirty="0">
                <a:latin typeface="Arial"/>
                <a:ea typeface="Arial"/>
                <a:cs typeface="Arial"/>
                <a:sym typeface="Arial"/>
              </a:rPr>
              <a:t>Retirer un produit comme un aliment contaminé.</a:t>
            </a:r>
            <a:endParaRPr lang="fr-FR" noProof="0" dirty="0"/>
          </a:p>
          <a:p>
            <a:pPr marL="664546" lvl="1" indent="-181240">
              <a:lnSpc>
                <a:spcPct val="115000"/>
              </a:lnSpc>
              <a:spcBef>
                <a:spcPts val="1269"/>
              </a:spcBef>
              <a:buClr>
                <a:schemeClr val="dk1"/>
              </a:buClr>
              <a:buSzPts val="1200"/>
              <a:buFont typeface="Courier New"/>
              <a:buChar char="o"/>
            </a:pPr>
            <a:r>
              <a:rPr lang="fr-FR" sz="1300" i="1" dirty="0">
                <a:latin typeface="Arial"/>
                <a:ea typeface="Arial"/>
                <a:cs typeface="Arial"/>
                <a:sym typeface="Arial"/>
              </a:rPr>
              <a:t>L'apparition d'une maladie ou d'un décès sur une ferme peut entraîner la mise en place de mesures de biosécurité/</a:t>
            </a:r>
            <a:r>
              <a:rPr lang="fr-FR" sz="1300" i="1" dirty="0" err="1">
                <a:latin typeface="Arial"/>
                <a:ea typeface="Arial"/>
                <a:cs typeface="Arial"/>
                <a:sym typeface="Arial"/>
              </a:rPr>
              <a:t>biosûreté</a:t>
            </a:r>
            <a:r>
              <a:rPr lang="fr-FR" sz="1300" i="1" dirty="0">
                <a:latin typeface="Arial"/>
                <a:ea typeface="Arial"/>
                <a:cs typeface="Arial"/>
                <a:sym typeface="Arial"/>
              </a:rPr>
              <a:t> renforcées.</a:t>
            </a:r>
            <a:endParaRPr lang="fr-FR" noProof="0" dirty="0"/>
          </a:p>
          <a:p>
            <a:pPr marL="0" indent="0">
              <a:spcBef>
                <a:spcPts val="1649"/>
              </a:spcBef>
              <a:buClr>
                <a:schemeClr val="dk1"/>
              </a:buClr>
              <a:buSzPts val="1200"/>
            </a:pPr>
            <a:endParaRPr dirty="0"/>
          </a:p>
        </p:txBody>
      </p:sp>
      <p:sp>
        <p:nvSpPr>
          <p:cNvPr id="436" name="Google Shape;436;p1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15</a:t>
            </a:fld>
            <a:endParaRPr sz="19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2" name="Google Shape;442;p1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aux participants de se reporter au « Cahier d'exercices du participant » et à l'exercice intitulé : </a:t>
            </a:r>
            <a:r>
              <a:rPr lang="fr-FR" b="1" noProof="0" dirty="0">
                <a:latin typeface="Arial"/>
                <a:ea typeface="Arial"/>
                <a:cs typeface="Arial"/>
                <a:sym typeface="Arial"/>
              </a:rPr>
              <a:t>Investigu</a:t>
            </a:r>
            <a:r>
              <a:rPr lang="fr-FR" sz="1300" b="1" dirty="0">
                <a:latin typeface="Arial"/>
                <a:ea typeface="Arial"/>
                <a:cs typeface="Arial"/>
                <a:sym typeface="Arial"/>
              </a:rPr>
              <a:t>eriez-vous ?</a:t>
            </a:r>
            <a:endParaRPr lang="fr-FR" noProof="0" dirty="0"/>
          </a:p>
          <a:p>
            <a:pPr marL="181240" indent="-100689">
              <a:buClr>
                <a:schemeClr val="dk1"/>
              </a:buClr>
              <a:buSzPts val="1200"/>
            </a:pPr>
            <a:endParaRPr lang="fr-FR" sz="1300" b="1" dirty="0">
              <a:latin typeface="Arial"/>
              <a:ea typeface="Arial"/>
              <a:cs typeface="Arial"/>
              <a:sym typeface="Arial"/>
            </a:endParaRPr>
          </a:p>
          <a:p>
            <a:pPr marL="181240" indent="-181240">
              <a:spcBef>
                <a:spcPts val="1903"/>
              </a:spcBef>
              <a:buClr>
                <a:schemeClr val="dk1"/>
              </a:buClr>
              <a:buSzPts val="1200"/>
              <a:buFont typeface="Noto Sans Symbols"/>
              <a:buChar char="❖"/>
            </a:pPr>
            <a:r>
              <a:rPr lang="fr-FR" sz="1300" b="1" dirty="0">
                <a:latin typeface="Arial"/>
                <a:ea typeface="Arial"/>
                <a:cs typeface="Arial"/>
                <a:sym typeface="Arial"/>
              </a:rPr>
              <a:t>Durée totale : 20 minutes (</a:t>
            </a:r>
            <a:r>
              <a:rPr lang="fr-FR" sz="1300" b="1" i="1" dirty="0">
                <a:latin typeface="Arial"/>
                <a:ea typeface="Arial"/>
                <a:cs typeface="Arial"/>
                <a:sym typeface="Arial"/>
              </a:rPr>
              <a:t>10 minutes pour les participants, 10 minutes pour la </a:t>
            </a:r>
            <a:r>
              <a:rPr lang="fr-FR" sz="1300" b="1" dirty="0">
                <a:latin typeface="Arial"/>
                <a:ea typeface="Arial"/>
                <a:cs typeface="Arial"/>
                <a:sym typeface="Arial"/>
              </a:rPr>
              <a:t>discussion)</a:t>
            </a:r>
            <a:endParaRPr lang="fr-FR" sz="1300" dirty="0">
              <a:latin typeface="Arial"/>
              <a:ea typeface="Arial"/>
              <a:cs typeface="Arial"/>
              <a:sym typeface="Arial"/>
            </a:endParaRPr>
          </a:p>
          <a:p>
            <a:pPr marL="0" indent="0">
              <a:spcBef>
                <a:spcPts val="1903"/>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Noto Sans Symbols"/>
              <a:buChar char="❖"/>
            </a:pPr>
            <a:r>
              <a:rPr lang="fr-FR" sz="1300" b="1" dirty="0">
                <a:latin typeface="Arial"/>
                <a:ea typeface="Arial"/>
                <a:cs typeface="Arial"/>
                <a:sym typeface="Arial"/>
              </a:rPr>
              <a:t> Suivez les étapes ci-dessous pour faciliter l'exercice. Les neuf scénarios de cet exercice seront examinés dans les trois prochaines diapositives.</a:t>
            </a:r>
            <a:endParaRPr lang="fr-FR" noProof="0" dirty="0"/>
          </a:p>
          <a:p>
            <a:pPr marL="845786" lvl="1" indent="-362480">
              <a:lnSpc>
                <a:spcPct val="115000"/>
              </a:lnSpc>
              <a:spcBef>
                <a:spcPts val="1269"/>
              </a:spcBef>
              <a:buClr>
                <a:schemeClr val="dk1"/>
              </a:buClr>
              <a:buSzPct val="100000"/>
              <a:buFont typeface="Calibri"/>
              <a:buAutoNum type="arabicPeriod"/>
            </a:pPr>
            <a:r>
              <a:rPr lang="fr-FR" sz="1300" b="1" i="1" dirty="0">
                <a:latin typeface="Arial"/>
                <a:ea typeface="Arial"/>
                <a:cs typeface="Arial"/>
                <a:sym typeface="Arial"/>
              </a:rPr>
              <a:t>Demander aux participants de travailler seuls.</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Indiquez-leur les scénarios dans le cahier d'exercices du participant.</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Laissez 10 minutes aux participants pour faire l'exercice.</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Cliquez sur les diapositives pour revoir leurs réponses et fournir les bonnes réponses.</a:t>
            </a:r>
            <a:endParaRPr lang="fr-FR" noProof="0" dirty="0"/>
          </a:p>
          <a:p>
            <a:pPr marL="0" indent="0">
              <a:spcBef>
                <a:spcPts val="381"/>
              </a:spcBef>
              <a:buClr>
                <a:schemeClr val="dk1"/>
              </a:buClr>
              <a:buSzPts val="1200"/>
            </a:pPr>
            <a:endParaRPr dirty="0"/>
          </a:p>
        </p:txBody>
      </p:sp>
      <p:sp>
        <p:nvSpPr>
          <p:cNvPr id="443" name="Google Shape;443;p1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16</a:t>
            </a:fld>
            <a:endParaRPr sz="1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8" name="Google Shape;448;p1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1269"/>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Posez la question</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Quelles sont les questions sur lesquelles vous </a:t>
            </a:r>
            <a:r>
              <a:rPr lang="fr-FR" noProof="0" dirty="0">
                <a:solidFill>
                  <a:schemeClr val="tx1"/>
                </a:solidFill>
                <a:latin typeface="Arial"/>
                <a:ea typeface="Arial"/>
                <a:cs typeface="Arial"/>
                <a:sym typeface="Arial"/>
              </a:rPr>
              <a:t>investigueriez</a:t>
            </a:r>
            <a:r>
              <a:rPr lang="fr-FR" sz="1300" dirty="0">
                <a:solidFill>
                  <a:schemeClr val="tx1"/>
                </a:solidFill>
                <a:latin typeface="Arial"/>
                <a:ea typeface="Arial"/>
                <a:cs typeface="Arial"/>
                <a:sym typeface="Arial"/>
              </a:rPr>
              <a:t> probablement et quelles sont celles sur lesquelles vous n'</a:t>
            </a:r>
            <a:r>
              <a:rPr lang="fr-FR" noProof="0" dirty="0">
                <a:solidFill>
                  <a:schemeClr val="tx1"/>
                </a:solidFill>
                <a:latin typeface="Arial"/>
                <a:ea typeface="Arial"/>
                <a:cs typeface="Arial"/>
                <a:sym typeface="Arial"/>
              </a:rPr>
              <a:t>investigueriez</a:t>
            </a:r>
            <a:r>
              <a:rPr lang="fr-FR" sz="1300" dirty="0">
                <a:solidFill>
                  <a:schemeClr val="tx1"/>
                </a:solidFill>
                <a:latin typeface="Arial"/>
                <a:ea typeface="Arial"/>
                <a:cs typeface="Arial"/>
                <a:sym typeface="Arial"/>
              </a:rPr>
              <a:t> pas ? </a:t>
            </a:r>
            <a:endParaRPr lang="fr-FR" noProof="0" dirty="0">
              <a:solidFill>
                <a:schemeClr val="tx1"/>
              </a:solidFill>
            </a:endParaRPr>
          </a:p>
          <a:p>
            <a:pPr marL="0" indent="0">
              <a:lnSpc>
                <a:spcPct val="115000"/>
              </a:lnSpc>
              <a:spcBef>
                <a:spcPts val="1269"/>
              </a:spcBef>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Noto Sans Symbols"/>
              <a:buChar char="❖"/>
            </a:pPr>
            <a:r>
              <a:rPr lang="fr-FR" sz="1300" b="1" i="1" dirty="0">
                <a:solidFill>
                  <a:schemeClr val="tx1"/>
                </a:solidFill>
                <a:latin typeface="Arial"/>
                <a:ea typeface="Arial"/>
                <a:cs typeface="Arial"/>
                <a:sym typeface="Arial"/>
              </a:rPr>
              <a:t>Utilisez l'animation pour cliquer sur les réponses une par une. Permettez une variété d'opinions, car certaines d'entre elles peuvent dépendre de divers facteurs.</a:t>
            </a:r>
          </a:p>
          <a:p>
            <a:pPr marL="0" indent="0">
              <a:lnSpc>
                <a:spcPct val="115000"/>
              </a:lnSpc>
              <a:spcBef>
                <a:spcPts val="634"/>
              </a:spcBef>
              <a:buClr>
                <a:schemeClr val="dk1"/>
              </a:buClr>
              <a:buSzPts val="1200"/>
            </a:pPr>
            <a:endParaRPr lang="fr-FR" sz="1300" i="1" dirty="0">
              <a:solidFill>
                <a:schemeClr val="tx1"/>
              </a:solidFill>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b="0" u="none" noProof="0"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participants pour leurs réponses.  </a:t>
            </a:r>
            <a:r>
              <a:rPr lang="fr-FR" sz="1300" b="1" dirty="0">
                <a:solidFill>
                  <a:schemeClr val="tx1"/>
                </a:solidFill>
                <a:latin typeface="Arial"/>
                <a:ea typeface="Arial"/>
                <a:cs typeface="Arial"/>
                <a:sym typeface="Arial"/>
              </a:rPr>
              <a:t>Réponses :</a:t>
            </a:r>
          </a:p>
          <a:p>
            <a:pPr marL="724959" lvl="1" indent="-241653">
              <a:lnSpc>
                <a:spcPct val="115000"/>
              </a:lnSpc>
              <a:spcBef>
                <a:spcPts val="634"/>
              </a:spcBef>
              <a:buClr>
                <a:schemeClr val="dk1"/>
              </a:buClr>
              <a:buSzPts val="1200"/>
              <a:buFont typeface="Calibri"/>
              <a:buAutoNum type="arabicPeriod"/>
            </a:pPr>
            <a:r>
              <a:rPr lang="fr-FR" sz="1300" i="1" dirty="0">
                <a:solidFill>
                  <a:schemeClr val="tx1"/>
                </a:solidFill>
                <a:latin typeface="Arial"/>
                <a:ea typeface="Arial"/>
                <a:cs typeface="Arial"/>
                <a:sym typeface="Arial"/>
              </a:rPr>
              <a:t>Un enfant est atteint d'une maladie potentiellement mortelle telle que la rage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724959" lvl="1" indent="-241653">
              <a:lnSpc>
                <a:spcPct val="115000"/>
              </a:lnSpc>
              <a:spcBef>
                <a:spcPts val="634"/>
              </a:spcBef>
              <a:buClr>
                <a:schemeClr val="dk1"/>
              </a:buClr>
              <a:buSzPts val="1200"/>
              <a:buFont typeface="Calibri"/>
              <a:buAutoNum type="arabicPeriod"/>
            </a:pPr>
            <a:r>
              <a:rPr lang="fr-FR" sz="1300" i="1" dirty="0">
                <a:solidFill>
                  <a:schemeClr val="tx1"/>
                </a:solidFill>
                <a:latin typeface="Arial"/>
                <a:ea typeface="Arial"/>
                <a:cs typeface="Arial"/>
                <a:sym typeface="Arial"/>
              </a:rPr>
              <a:t>Les patients hospitalisés semblent avoir des maladies différentes : </a:t>
            </a:r>
            <a:r>
              <a:rPr lang="fr-FR" sz="1300" b="1" i="1" dirty="0">
                <a:solidFill>
                  <a:schemeClr val="tx1"/>
                </a:solidFill>
                <a:latin typeface="Arial"/>
                <a:ea typeface="Arial"/>
                <a:cs typeface="Arial"/>
                <a:sym typeface="Arial"/>
              </a:rPr>
              <a:t>Probablement PAS</a:t>
            </a:r>
            <a:r>
              <a:rPr lang="fr-FR" sz="1300" b="1" dirty="0">
                <a:solidFill>
                  <a:schemeClr val="tx1"/>
                </a:solidFill>
                <a:latin typeface="Arial"/>
                <a:ea typeface="Arial"/>
                <a:cs typeface="Arial"/>
                <a:sym typeface="Arial"/>
              </a:rPr>
              <a:t>. &lt;CLIQUER&gt;</a:t>
            </a:r>
          </a:p>
          <a:p>
            <a:pPr marL="724959" lvl="1" indent="-241653">
              <a:lnSpc>
                <a:spcPct val="115000"/>
              </a:lnSpc>
              <a:spcBef>
                <a:spcPts val="634"/>
              </a:spcBef>
              <a:buClr>
                <a:schemeClr val="dk1"/>
              </a:buClr>
              <a:buSzPts val="1200"/>
              <a:buFont typeface="Calibri"/>
              <a:buAutoNum type="arabicPeriod"/>
            </a:pPr>
            <a:r>
              <a:rPr lang="fr-FR" sz="1300" i="1" dirty="0">
                <a:solidFill>
                  <a:schemeClr val="tx1"/>
                </a:solidFill>
                <a:latin typeface="Arial"/>
                <a:ea typeface="Arial"/>
                <a:cs typeface="Arial"/>
                <a:sym typeface="Arial"/>
              </a:rPr>
              <a:t>Les villageois atteints de gastro-entérite déclarent tous avoir consommé des aliments provenant d'un établissement alimentaire spécifique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endParaRPr lang="fr-FR" sz="1300" dirty="0">
              <a:solidFill>
                <a:schemeClr val="tx1"/>
              </a:solidFill>
              <a:latin typeface="Arial"/>
              <a:ea typeface="Arial"/>
              <a:cs typeface="Arial"/>
              <a:sym typeface="Arial"/>
            </a:endParaRPr>
          </a:p>
          <a:p>
            <a:pPr marL="0" indent="0">
              <a:spcBef>
                <a:spcPts val="381"/>
              </a:spcBef>
              <a:buClr>
                <a:schemeClr val="dk1"/>
              </a:buClr>
              <a:buSzPts val="1200"/>
            </a:pPr>
            <a:endParaRPr dirty="0"/>
          </a:p>
        </p:txBody>
      </p:sp>
      <p:sp>
        <p:nvSpPr>
          <p:cNvPr id="449" name="Google Shape;449;p1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17</a:t>
            </a:fld>
            <a:endParaRPr sz="1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3" name="Google Shape;463;p1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634"/>
              </a:spcBef>
              <a:buClr>
                <a:schemeClr val="dk1"/>
              </a:buClr>
              <a:buSzPts val="1200"/>
            </a:pPr>
            <a:endParaRPr lang="fr-FR" sz="1300" b="1" i="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dirty="0">
                <a:solidFill>
                  <a:schemeClr val="tx1"/>
                </a:solidFill>
                <a:latin typeface="Arial"/>
                <a:ea typeface="Arial"/>
                <a:cs typeface="Arial"/>
                <a:sym typeface="Arial"/>
              </a:rPr>
              <a:t> de la/des réponse(s).  </a:t>
            </a:r>
            <a:r>
              <a:rPr lang="fr-FR" sz="1300" b="1" dirty="0">
                <a:solidFill>
                  <a:schemeClr val="tx1"/>
                </a:solidFill>
                <a:latin typeface="Arial"/>
                <a:ea typeface="Arial"/>
                <a:cs typeface="Arial"/>
                <a:sym typeface="Arial"/>
              </a:rPr>
              <a:t>Réponses :</a:t>
            </a:r>
            <a:endParaRPr lang="fr-FR" sz="1300" dirty="0">
              <a:solidFill>
                <a:schemeClr val="tx1"/>
              </a:solidFill>
              <a:latin typeface="Arial"/>
              <a:ea typeface="Arial"/>
              <a:cs typeface="Arial"/>
              <a:sym typeface="Arial"/>
            </a:endParaRPr>
          </a:p>
          <a:p>
            <a:pPr marL="483306" lvl="1" indent="0" defTabSz="966612">
              <a:lnSpc>
                <a:spcPct val="115000"/>
              </a:lnSpc>
              <a:buClr>
                <a:schemeClr val="dk1"/>
              </a:buClr>
              <a:buSzPts val="1800"/>
              <a:defRPr/>
            </a:pPr>
            <a:r>
              <a:rPr lang="fr-FR" sz="1300" dirty="0">
                <a:solidFill>
                  <a:schemeClr val="tx1"/>
                </a:solidFill>
                <a:latin typeface="Arial"/>
                <a:ea typeface="Arial"/>
                <a:cs typeface="Arial"/>
                <a:sym typeface="Arial"/>
              </a:rPr>
              <a:t>4. </a:t>
            </a:r>
            <a:r>
              <a:rPr lang="fr-FR" sz="1300" i="1" dirty="0">
                <a:solidFill>
                  <a:schemeClr val="tx1"/>
                </a:solidFill>
                <a:latin typeface="Arial"/>
                <a:ea typeface="Arial"/>
                <a:cs typeface="Arial"/>
                <a:sym typeface="Arial"/>
              </a:rPr>
              <a:t>Les politiciens ou les médias exercent des pressions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endParaRPr lang="fr-FR" sz="1300" dirty="0">
              <a:solidFill>
                <a:schemeClr val="tx1"/>
              </a:solidFill>
              <a:latin typeface="Arial"/>
              <a:ea typeface="Arial"/>
              <a:cs typeface="Arial"/>
              <a:sym typeface="Arial"/>
            </a:endParaRPr>
          </a:p>
          <a:p>
            <a:pPr marL="483306" lvl="1" indent="0" defTabSz="966612">
              <a:lnSpc>
                <a:spcPct val="115000"/>
              </a:lnSpc>
              <a:buClr>
                <a:schemeClr val="dk1"/>
              </a:buClr>
              <a:buSzPts val="1800"/>
              <a:defRPr/>
            </a:pPr>
            <a:r>
              <a:rPr lang="fr-FR" sz="1300" dirty="0">
                <a:solidFill>
                  <a:schemeClr val="tx1"/>
                </a:solidFill>
                <a:latin typeface="Arial"/>
                <a:ea typeface="Arial"/>
                <a:cs typeface="Arial"/>
                <a:sym typeface="Arial"/>
              </a:rPr>
              <a:t>5. </a:t>
            </a:r>
            <a:r>
              <a:rPr lang="fr-FR" sz="1300" i="1" dirty="0">
                <a:solidFill>
                  <a:schemeClr val="tx1"/>
                </a:solidFill>
                <a:latin typeface="Arial"/>
                <a:ea typeface="Arial"/>
                <a:cs typeface="Arial"/>
                <a:sym typeface="Arial"/>
              </a:rPr>
              <a:t>Les </a:t>
            </a:r>
            <a:r>
              <a:rPr lang="fr-FR" i="1" noProof="0" dirty="0">
                <a:solidFill>
                  <a:schemeClr val="tx1"/>
                </a:solidFill>
                <a:latin typeface="Arial"/>
                <a:ea typeface="Arial"/>
                <a:cs typeface="Arial"/>
                <a:sym typeface="Arial"/>
              </a:rPr>
              <a:t>investigateurs</a:t>
            </a:r>
            <a:r>
              <a:rPr lang="fr-FR" sz="1300" i="1" dirty="0">
                <a:solidFill>
                  <a:schemeClr val="tx1"/>
                </a:solidFill>
                <a:latin typeface="Arial"/>
                <a:ea typeface="Arial"/>
                <a:cs typeface="Arial"/>
                <a:sym typeface="Arial"/>
              </a:rPr>
              <a:t> ont confirmé l'existence de grappes et d'un grand nombre de cas d'une maladie similaire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endParaRPr lang="fr-FR" sz="1300" dirty="0">
              <a:solidFill>
                <a:schemeClr val="tx1"/>
              </a:solidFill>
              <a:latin typeface="Arial"/>
              <a:ea typeface="Arial"/>
              <a:cs typeface="Arial"/>
              <a:sym typeface="Arial"/>
            </a:endParaRPr>
          </a:p>
          <a:p>
            <a:pPr marL="483306" lvl="1" indent="0" defTabSz="966612">
              <a:lnSpc>
                <a:spcPct val="115000"/>
              </a:lnSpc>
              <a:buSzPts val="1800"/>
              <a:defRPr/>
            </a:pPr>
            <a:r>
              <a:rPr lang="fr-FR" sz="1300" dirty="0">
                <a:solidFill>
                  <a:schemeClr val="tx1"/>
                </a:solidFill>
                <a:latin typeface="Arial"/>
                <a:ea typeface="Arial"/>
                <a:cs typeface="Arial"/>
                <a:sym typeface="Arial"/>
              </a:rPr>
              <a:t>6. </a:t>
            </a:r>
            <a:r>
              <a:rPr lang="fr-FR" sz="1300" i="1" dirty="0">
                <a:solidFill>
                  <a:schemeClr val="tx1"/>
                </a:solidFill>
                <a:latin typeface="Arial"/>
                <a:ea typeface="Arial"/>
                <a:cs typeface="Arial"/>
                <a:sym typeface="Arial"/>
              </a:rPr>
              <a:t>La maladie semble être associée à un produit distribué commercialement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483306" lvl="1" indent="0">
              <a:lnSpc>
                <a:spcPct val="115000"/>
              </a:lnSpc>
              <a:buSzPts val="1800"/>
            </a:pPr>
            <a:endParaRPr lang="fr-FR" sz="1300" dirty="0">
              <a:solidFill>
                <a:schemeClr val="tx1"/>
              </a:solidFill>
              <a:latin typeface="Arial"/>
              <a:ea typeface="Arial"/>
              <a:cs typeface="Arial"/>
              <a:sym typeface="Arial"/>
            </a:endParaRPr>
          </a:p>
          <a:p>
            <a:pPr marL="483306" lvl="1" indent="0">
              <a:lnSpc>
                <a:spcPct val="115000"/>
              </a:lnSpc>
              <a:buSzPts val="1800"/>
            </a:pPr>
            <a:endParaRPr sz="1300" dirty="0">
              <a:latin typeface="Arial"/>
              <a:ea typeface="Arial"/>
              <a:cs typeface="Arial"/>
              <a:sym typeface="Arial"/>
            </a:endParaRPr>
          </a:p>
          <a:p>
            <a:pPr marL="0" indent="0">
              <a:spcBef>
                <a:spcPts val="381"/>
              </a:spcBef>
              <a:buClr>
                <a:schemeClr val="dk1"/>
              </a:buClr>
              <a:buSzPts val="1200"/>
            </a:pPr>
            <a:endParaRPr dirty="0"/>
          </a:p>
        </p:txBody>
      </p:sp>
      <p:sp>
        <p:nvSpPr>
          <p:cNvPr id="464" name="Google Shape;464;p1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18</a:t>
            </a:fld>
            <a:endParaRPr sz="1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1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8" name="Google Shape;478;p1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buClr>
                <a:schemeClr val="dk1"/>
              </a:buClr>
              <a:buSzPts val="1200"/>
            </a:pPr>
            <a:endParaRPr lang="fr-FR" sz="1300" b="1" i="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dirty="0">
                <a:solidFill>
                  <a:schemeClr val="tx1"/>
                </a:solidFill>
                <a:latin typeface="Arial"/>
                <a:ea typeface="Arial"/>
                <a:cs typeface="Arial"/>
                <a:sym typeface="Arial"/>
              </a:rPr>
              <a:t> les participants pour leurs réponses.  </a:t>
            </a:r>
            <a:r>
              <a:rPr lang="fr-FR" sz="1300" b="1" dirty="0">
                <a:solidFill>
                  <a:schemeClr val="tx1"/>
                </a:solidFill>
                <a:latin typeface="Arial"/>
                <a:ea typeface="Arial"/>
                <a:cs typeface="Arial"/>
                <a:sym typeface="Arial"/>
              </a:rPr>
              <a:t>Réponses :</a:t>
            </a:r>
            <a:endParaRPr lang="fr-FR" noProof="0" dirty="0">
              <a:solidFill>
                <a:schemeClr val="tx1"/>
              </a:solidFill>
            </a:endParaRPr>
          </a:p>
          <a:p>
            <a:pPr marL="483306" lvl="1" indent="0" defTabSz="966612">
              <a:lnSpc>
                <a:spcPct val="115000"/>
              </a:lnSpc>
              <a:spcBef>
                <a:spcPts val="1269"/>
              </a:spcBef>
              <a:buSzPts val="1800"/>
              <a:defRPr/>
            </a:pPr>
            <a:r>
              <a:rPr lang="fr-FR" sz="1300" i="1" dirty="0">
                <a:solidFill>
                  <a:schemeClr val="tx1"/>
                </a:solidFill>
                <a:latin typeface="Arial"/>
                <a:ea typeface="Arial"/>
                <a:cs typeface="Arial"/>
                <a:sym typeface="Arial"/>
              </a:rPr>
              <a:t>7. Un plaignant refuse de donner son nom mais fournit des informations détaillées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483306" lvl="1" indent="0">
              <a:lnSpc>
                <a:spcPct val="115000"/>
              </a:lnSpc>
              <a:spcBef>
                <a:spcPts val="1269"/>
              </a:spcBef>
              <a:buSzPts val="1800"/>
            </a:pPr>
            <a:endParaRPr lang="fr-FR" sz="1300" b="1" dirty="0">
              <a:solidFill>
                <a:schemeClr val="tx1"/>
              </a:solidFill>
              <a:latin typeface="Arial"/>
              <a:ea typeface="Arial"/>
              <a:cs typeface="Arial"/>
              <a:sym typeface="Arial"/>
            </a:endParaRPr>
          </a:p>
          <a:p>
            <a:pPr marL="181240" indent="-181240">
              <a:lnSpc>
                <a:spcPct val="115000"/>
              </a:lnSpc>
              <a:spcBef>
                <a:spcPts val="1269"/>
              </a:spcBef>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Il arrive que des personnes refusent de fournir leurs coordonnées personnelles. Les appels anonymes ne sont pas rares et n'invalident pas automatiquement une plainte.</a:t>
            </a:r>
          </a:p>
          <a:p>
            <a:pPr marL="483306" lvl="1" indent="0" defTabSz="966612">
              <a:lnSpc>
                <a:spcPct val="115000"/>
              </a:lnSpc>
              <a:buSzPts val="1800"/>
              <a:defRPr/>
            </a:pPr>
            <a:r>
              <a:rPr lang="fr-FR" sz="1300" dirty="0">
                <a:solidFill>
                  <a:schemeClr val="tx1"/>
                </a:solidFill>
                <a:latin typeface="Arial"/>
                <a:ea typeface="Arial"/>
                <a:cs typeface="Arial"/>
                <a:sym typeface="Arial"/>
              </a:rPr>
              <a:t>8. </a:t>
            </a:r>
            <a:r>
              <a:rPr lang="fr-FR" sz="1300" i="1" dirty="0">
                <a:solidFill>
                  <a:schemeClr val="tx1"/>
                </a:solidFill>
                <a:latin typeface="Arial"/>
                <a:ea typeface="Arial"/>
                <a:cs typeface="Arial"/>
                <a:sym typeface="Arial"/>
              </a:rPr>
              <a:t>Le(s) même(s) individu(s) a (ont) déposé des plaintes répétées, alors que les enquêtes précédentes n'ont pas révélé de résultats significatifs : </a:t>
            </a:r>
            <a:r>
              <a:rPr lang="fr-FR" sz="1300" b="1" i="1" dirty="0">
                <a:solidFill>
                  <a:schemeClr val="tx1"/>
                </a:solidFill>
                <a:latin typeface="Arial"/>
                <a:ea typeface="Arial"/>
                <a:cs typeface="Arial"/>
                <a:sym typeface="Arial"/>
              </a:rPr>
              <a:t>Probablement PAS</a:t>
            </a:r>
            <a:r>
              <a:rPr lang="fr-FR" sz="1300" b="1" dirty="0">
                <a:solidFill>
                  <a:schemeClr val="tx1"/>
                </a:solidFill>
                <a:latin typeface="Arial"/>
                <a:ea typeface="Arial"/>
                <a:cs typeface="Arial"/>
                <a:sym typeface="Arial"/>
              </a:rPr>
              <a:t>. &lt;CLIQUER&gt;</a:t>
            </a:r>
          </a:p>
          <a:p>
            <a:pPr marL="483306" lvl="1" indent="0">
              <a:lnSpc>
                <a:spcPct val="115000"/>
              </a:lnSpc>
              <a:buSzPts val="1800"/>
            </a:pPr>
            <a:endParaRPr lang="fr-FR" sz="1300" b="1" dirty="0">
              <a:solidFill>
                <a:schemeClr val="tx1"/>
              </a:solidFill>
              <a:latin typeface="Arial"/>
              <a:ea typeface="Arial"/>
              <a:cs typeface="Arial"/>
              <a:sym typeface="Arial"/>
            </a:endParaRPr>
          </a:p>
          <a:p>
            <a:pPr marL="181240" indent="-181240">
              <a:lnSpc>
                <a:spcPct val="115000"/>
              </a:lnSpc>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Une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n'est peut-être pas une bonne utilisation de ressources.</a:t>
            </a:r>
          </a:p>
          <a:p>
            <a:pPr marL="483306" lvl="1" indent="0" defTabSz="966612">
              <a:lnSpc>
                <a:spcPct val="115000"/>
              </a:lnSpc>
              <a:spcBef>
                <a:spcPts val="1269"/>
              </a:spcBef>
              <a:buSzPts val="1800"/>
              <a:defRPr/>
            </a:pPr>
            <a:r>
              <a:rPr lang="fr-FR" sz="1300" dirty="0">
                <a:solidFill>
                  <a:schemeClr val="tx1"/>
                </a:solidFill>
                <a:latin typeface="Arial"/>
                <a:ea typeface="Arial"/>
                <a:cs typeface="Arial"/>
                <a:sym typeface="Arial"/>
              </a:rPr>
              <a:t>9</a:t>
            </a:r>
            <a:r>
              <a:rPr lang="fr-FR" sz="1300" i="1" dirty="0">
                <a:solidFill>
                  <a:schemeClr val="tx1"/>
                </a:solidFill>
                <a:latin typeface="Arial"/>
                <a:ea typeface="Arial"/>
                <a:cs typeface="Arial"/>
                <a:sym typeface="Arial"/>
              </a:rPr>
              <a:t>. </a:t>
            </a:r>
            <a:r>
              <a:rPr lang="fr-FR" i="1" noProof="0" dirty="0">
                <a:solidFill>
                  <a:schemeClr val="tx1"/>
                </a:solidFill>
                <a:latin typeface="Arial"/>
                <a:ea typeface="Arial"/>
                <a:cs typeface="Arial"/>
                <a:sym typeface="Arial"/>
              </a:rPr>
              <a:t>Un éleveur</a:t>
            </a:r>
            <a:r>
              <a:rPr lang="fr-FR" sz="1300" i="1" dirty="0">
                <a:solidFill>
                  <a:schemeClr val="tx1"/>
                </a:solidFill>
                <a:latin typeface="Arial"/>
                <a:ea typeface="Arial"/>
                <a:cs typeface="Arial"/>
                <a:sym typeface="Arial"/>
              </a:rPr>
              <a:t> a observé que certains de ses moutons avaient des convulsions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483306" lvl="1" indent="0">
              <a:lnSpc>
                <a:spcPct val="115000"/>
              </a:lnSpc>
              <a:spcBef>
                <a:spcPts val="1269"/>
              </a:spcBef>
              <a:buSzPts val="1800"/>
            </a:pPr>
            <a:endParaRPr lang="fr-FR" sz="1300" dirty="0">
              <a:solidFill>
                <a:schemeClr val="tx1"/>
              </a:solidFill>
              <a:latin typeface="Arial"/>
              <a:ea typeface="Arial"/>
              <a:cs typeface="Arial"/>
              <a:sym typeface="Arial"/>
            </a:endParaRPr>
          </a:p>
          <a:p>
            <a:pPr marL="181240" indent="-181240">
              <a:lnSpc>
                <a:spcPct val="115000"/>
              </a:lnSpc>
              <a:spcBef>
                <a:spcPts val="1269"/>
              </a:spcBef>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il peut s'agir d'une étiologie infectieuse ou toxique.</a:t>
            </a:r>
          </a:p>
          <a:p>
            <a:pPr marL="1208265" lvl="1" indent="241653">
              <a:lnSpc>
                <a:spcPct val="115000"/>
              </a:lnSpc>
              <a:spcBef>
                <a:spcPts val="1269"/>
              </a:spcBef>
              <a:buClr>
                <a:schemeClr val="dk1"/>
              </a:buClr>
              <a:buSzPts val="1200"/>
            </a:pPr>
            <a:endParaRPr sz="1300" dirty="0">
              <a:latin typeface="Arial"/>
              <a:ea typeface="Arial"/>
              <a:cs typeface="Arial"/>
              <a:sym typeface="Arial"/>
            </a:endParaRPr>
          </a:p>
          <a:p>
            <a:pPr marL="724959" indent="241653">
              <a:lnSpc>
                <a:spcPct val="115000"/>
              </a:lnSpc>
              <a:spcBef>
                <a:spcPts val="1269"/>
              </a:spcBef>
              <a:buClr>
                <a:schemeClr val="dk1"/>
              </a:buClr>
              <a:buSzPts val="1200"/>
            </a:pPr>
            <a:endParaRPr sz="1300" dirty="0">
              <a:latin typeface="Arial"/>
              <a:ea typeface="Arial"/>
              <a:cs typeface="Arial"/>
              <a:sym typeface="Arial"/>
            </a:endParaRPr>
          </a:p>
          <a:p>
            <a:pPr marL="0" indent="0">
              <a:spcBef>
                <a:spcPts val="1649"/>
              </a:spcBef>
              <a:buClr>
                <a:schemeClr val="dk1"/>
              </a:buClr>
              <a:buSzPts val="1200"/>
            </a:pPr>
            <a:endParaRPr dirty="0"/>
          </a:p>
        </p:txBody>
      </p:sp>
      <p:sp>
        <p:nvSpPr>
          <p:cNvPr id="479" name="Google Shape;479;p1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19</a:t>
            </a:fld>
            <a:endParaRPr sz="19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spcBef>
                <a:spcPts val="381"/>
              </a:spcBef>
              <a:buClr>
                <a:schemeClr val="dk1"/>
              </a:buClr>
              <a:buSzPts val="1200"/>
            </a:pPr>
            <a:r>
              <a:rPr lang="fr-FR" sz="1300" b="1" dirty="0">
                <a:latin typeface="Arial"/>
                <a:ea typeface="Arial"/>
                <a:cs typeface="Arial"/>
                <a:sym typeface="Arial"/>
              </a:rPr>
              <a:t>Notes de l'instructeur </a:t>
            </a:r>
            <a:r>
              <a:rPr lang="fr-FR" sz="1300" dirty="0">
                <a:latin typeface="Arial"/>
                <a:ea typeface="Arial"/>
                <a:cs typeface="Arial"/>
                <a:sym typeface="Arial"/>
              </a:rPr>
              <a:t>: </a:t>
            </a:r>
            <a:endParaRPr lang="fr-FR" noProof="0" dirty="0"/>
          </a:p>
          <a:p>
            <a:pPr marL="0" indent="0">
              <a:buClr>
                <a:schemeClr val="dk1"/>
              </a:buClr>
              <a:buSzPts val="1200"/>
            </a:pPr>
            <a:endParaRPr lang="fr-FR" b="1" noProof="0" dirty="0">
              <a:latin typeface="Arial"/>
              <a:ea typeface="Arial"/>
              <a:cs typeface="Arial"/>
              <a:sym typeface="Arial"/>
            </a:endParaRPr>
          </a:p>
          <a:p>
            <a:pPr marL="181240" indent="-181240">
              <a:buClr>
                <a:schemeClr val="dk1"/>
              </a:buClr>
              <a:buSzPts val="1200"/>
              <a:buFont typeface="Noto Sans Symbols"/>
              <a:buChar char="❖"/>
            </a:pPr>
            <a:r>
              <a:rPr lang="fr-FR" b="1" i="1" noProof="0" dirty="0">
                <a:latin typeface="Arial"/>
                <a:ea typeface="Arial"/>
                <a:cs typeface="Arial"/>
                <a:sym typeface="Arial"/>
              </a:rPr>
              <a:t>Ces icônes sont censées vous servir de signaux, chacune d'entre elles étant destinée à vous aider à naviguer dans le contenu et à savoir ce qui vous attend.</a:t>
            </a:r>
            <a:endParaRPr lang="fr-FR" noProof="0" dirty="0"/>
          </a:p>
          <a:p>
            <a:pPr marL="181240" indent="-100689">
              <a:buClr>
                <a:schemeClr val="dk1"/>
              </a:buClr>
              <a:buSzPts val="1200"/>
            </a:pPr>
            <a:endParaRPr lang="fr-FR" b="1" u="sng" noProof="0"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sz="1300" dirty="0">
                <a:latin typeface="Arial"/>
                <a:ea typeface="Arial"/>
                <a:cs typeface="Arial"/>
                <a:sym typeface="Arial"/>
              </a:rPr>
              <a:t>Pour rappel, </a:t>
            </a:r>
            <a:r>
              <a:rPr lang="fr-FR" noProof="0" dirty="0">
                <a:latin typeface="Arial"/>
                <a:ea typeface="Arial"/>
                <a:cs typeface="Arial"/>
                <a:sym typeface="Arial"/>
              </a:rPr>
              <a:t>vous verrez des icônes utilisées tout au long des présentations de </a:t>
            </a:r>
            <a:r>
              <a:rPr lang="fr-FR" sz="1300" dirty="0">
                <a:solidFill>
                  <a:srgbClr val="000000"/>
                </a:solidFill>
                <a:latin typeface="+mn-lt"/>
                <a:ea typeface="Arial" panose="020B0604020202020204" pitchFamily="34" charset="0"/>
              </a:rPr>
              <a:t>FETP-Première ligne</a:t>
            </a:r>
            <a:r>
              <a:rPr lang="fr-FR" sz="1300" dirty="0">
                <a:latin typeface="+mn-lt"/>
                <a:ea typeface="Arial"/>
                <a:cs typeface="Arial"/>
                <a:sym typeface="Arial"/>
              </a:rPr>
              <a:t>. </a:t>
            </a:r>
            <a:endParaRPr lang="fr-FR" sz="1300" dirty="0">
              <a:latin typeface="+mn-lt"/>
            </a:endParaRPr>
          </a:p>
          <a:p>
            <a:pPr marL="0" indent="0">
              <a:spcBef>
                <a:spcPts val="381"/>
              </a:spcBef>
              <a:buClr>
                <a:schemeClr val="dk1"/>
              </a:buClr>
              <a:buSzPts val="1200"/>
            </a:pPr>
            <a:endParaRPr dirty="0"/>
          </a:p>
        </p:txBody>
      </p:sp>
      <p:sp>
        <p:nvSpPr>
          <p:cNvPr id="305" name="Google Shape;305;p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2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3" name="Google Shape;493;p2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buClr>
                <a:schemeClr val="dk1"/>
              </a:buClr>
              <a:buSzPts val="1200"/>
            </a:pPr>
            <a:endParaRPr lang="fr-FR" sz="1300" b="1" i="1" dirty="0">
              <a:solidFill>
                <a:schemeClr val="tx1"/>
              </a:solidFill>
              <a:latin typeface="Arial"/>
              <a:ea typeface="Arial"/>
              <a:cs typeface="Arial"/>
              <a:sym typeface="Arial"/>
            </a:endParaRPr>
          </a:p>
          <a:p>
            <a:pPr marL="181240" indent="-181240">
              <a:lnSpc>
                <a:spcPct val="115000"/>
              </a:lnSpc>
              <a:spcBef>
                <a:spcPts val="1269"/>
              </a:spcBef>
              <a:buSzPct val="1000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b="0" u="none" noProof="0"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de la/des réponse(s).  </a:t>
            </a:r>
            <a:r>
              <a:rPr lang="fr-FR" sz="1300" b="1" dirty="0">
                <a:solidFill>
                  <a:schemeClr val="tx1"/>
                </a:solidFill>
                <a:latin typeface="Arial"/>
                <a:ea typeface="Arial"/>
                <a:cs typeface="Arial"/>
                <a:sym typeface="Arial"/>
              </a:rPr>
              <a:t>Réponses :</a:t>
            </a:r>
            <a:endParaRPr lang="fr-FR" noProof="0" dirty="0">
              <a:solidFill>
                <a:schemeClr val="tx1"/>
              </a:solidFill>
            </a:endParaRPr>
          </a:p>
          <a:p>
            <a:pPr marL="483306" lvl="1" indent="0" defTabSz="966612">
              <a:lnSpc>
                <a:spcPct val="115000"/>
              </a:lnSpc>
              <a:spcBef>
                <a:spcPts val="1269"/>
              </a:spcBef>
              <a:buSzPts val="1800"/>
              <a:defRPr/>
            </a:pPr>
            <a:r>
              <a:rPr lang="fr-FR" sz="1300" dirty="0">
                <a:solidFill>
                  <a:schemeClr val="tx1"/>
                </a:solidFill>
                <a:latin typeface="Arial"/>
                <a:ea typeface="Arial"/>
                <a:cs typeface="Arial"/>
                <a:sym typeface="Arial"/>
              </a:rPr>
              <a:t>10. </a:t>
            </a:r>
            <a:r>
              <a:rPr lang="fr-FR" dirty="0">
                <a:solidFill>
                  <a:schemeClr val="tx1"/>
                </a:solidFill>
              </a:rPr>
              <a:t>Des bovins du marché toussent et ont des écoulements nasaux et oculaires </a:t>
            </a:r>
            <a:r>
              <a:rPr lang="fr-FR" sz="1300" i="1" dirty="0">
                <a:solidFill>
                  <a:schemeClr val="tx1"/>
                </a:solidFill>
                <a:latin typeface="Arial"/>
                <a:ea typeface="Arial"/>
                <a:cs typeface="Arial"/>
                <a:sym typeface="Arial"/>
              </a:rPr>
              <a:t>: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483306" lvl="1" indent="0">
              <a:lnSpc>
                <a:spcPct val="115000"/>
              </a:lnSpc>
              <a:spcBef>
                <a:spcPts val="1269"/>
              </a:spcBef>
              <a:buSzPts val="1800"/>
            </a:pPr>
            <a:endParaRPr lang="fr-FR" sz="1300" b="1" dirty="0">
              <a:solidFill>
                <a:schemeClr val="tx1"/>
              </a:solidFill>
              <a:latin typeface="Arial"/>
              <a:ea typeface="Arial"/>
              <a:cs typeface="Arial"/>
              <a:sym typeface="Arial"/>
            </a:endParaRPr>
          </a:p>
          <a:p>
            <a:pPr marL="181240" indent="-181240">
              <a:lnSpc>
                <a:spcPct val="115000"/>
              </a:lnSpc>
              <a:buClrTx/>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les maladies des animaux sur un marché peuvent se propager rapidement.</a:t>
            </a:r>
          </a:p>
          <a:p>
            <a:pPr marL="483306" lvl="1" indent="0" defTabSz="966612">
              <a:lnSpc>
                <a:spcPct val="115000"/>
              </a:lnSpc>
              <a:buClr>
                <a:srgbClr val="FF0000"/>
              </a:buClr>
              <a:buSzPts val="1800"/>
              <a:defRPr/>
            </a:pPr>
            <a:r>
              <a:rPr lang="fr-FR" sz="1300" dirty="0">
                <a:solidFill>
                  <a:schemeClr val="tx1"/>
                </a:solidFill>
                <a:latin typeface="Arial"/>
                <a:ea typeface="Arial"/>
                <a:cs typeface="Arial"/>
                <a:sym typeface="Arial"/>
              </a:rPr>
              <a:t>11. </a:t>
            </a:r>
            <a:r>
              <a:rPr lang="fr-FR" sz="1300" i="1" dirty="0">
                <a:solidFill>
                  <a:schemeClr val="tx1"/>
                </a:solidFill>
                <a:latin typeface="Arial"/>
                <a:ea typeface="Arial"/>
                <a:cs typeface="Arial"/>
                <a:sym typeface="Arial"/>
              </a:rPr>
              <a:t>Augmentation de l'absentéisme parmi les travailleurs d'une mine d'or : </a:t>
            </a:r>
            <a:r>
              <a:rPr lang="fr-FR" sz="1300" b="1" i="1" dirty="0">
                <a:solidFill>
                  <a:schemeClr val="tx1"/>
                </a:solidFill>
                <a:latin typeface="Arial"/>
                <a:ea typeface="Arial"/>
                <a:cs typeface="Arial"/>
                <a:sym typeface="Arial"/>
              </a:rPr>
              <a:t>Probablement</a:t>
            </a:r>
            <a:r>
              <a:rPr lang="fr-FR" sz="1300" b="1" dirty="0">
                <a:solidFill>
                  <a:schemeClr val="tx1"/>
                </a:solidFill>
                <a:latin typeface="Arial"/>
                <a:ea typeface="Arial"/>
                <a:cs typeface="Arial"/>
                <a:sym typeface="Arial"/>
              </a:rPr>
              <a:t>. &lt;CLIQUER&gt;</a:t>
            </a:r>
          </a:p>
          <a:p>
            <a:pPr marL="483306" lvl="1" indent="0" defTabSz="966612">
              <a:lnSpc>
                <a:spcPct val="115000"/>
              </a:lnSpc>
              <a:buSzPts val="1800"/>
              <a:defRPr/>
            </a:pPr>
            <a:r>
              <a:rPr lang="fr-FR" sz="1300" dirty="0">
                <a:solidFill>
                  <a:schemeClr val="tx1"/>
                </a:solidFill>
                <a:latin typeface="Arial"/>
                <a:ea typeface="Arial"/>
                <a:cs typeface="Arial"/>
                <a:sym typeface="Arial"/>
              </a:rPr>
              <a:t>12. </a:t>
            </a:r>
            <a:r>
              <a:rPr lang="fr-FR" sz="1300" i="1" dirty="0">
                <a:solidFill>
                  <a:schemeClr val="tx1"/>
                </a:solidFill>
                <a:latin typeface="Arial"/>
                <a:ea typeface="Arial"/>
                <a:cs typeface="Arial"/>
                <a:sym typeface="Arial"/>
              </a:rPr>
              <a:t>Le propriétaire d'un nouveau chiot a observé que son chien avait des selles molles : </a:t>
            </a:r>
            <a:r>
              <a:rPr lang="fr-FR" sz="1300" b="1" dirty="0">
                <a:solidFill>
                  <a:schemeClr val="tx1"/>
                </a:solidFill>
                <a:latin typeface="Arial"/>
                <a:ea typeface="Arial"/>
                <a:cs typeface="Arial"/>
                <a:sym typeface="Arial"/>
              </a:rPr>
              <a:t>Probablement PAS. &lt;CLIQUER&gt;</a:t>
            </a:r>
          </a:p>
          <a:p>
            <a:pPr marL="483306" lvl="1" indent="0">
              <a:lnSpc>
                <a:spcPct val="115000"/>
              </a:lnSpc>
              <a:buSzPts val="1800"/>
            </a:pPr>
            <a:endParaRPr lang="fr-FR" sz="1300" b="1" dirty="0">
              <a:solidFill>
                <a:schemeClr val="tx1"/>
              </a:solidFill>
              <a:latin typeface="Arial"/>
              <a:ea typeface="Arial"/>
              <a:cs typeface="Arial"/>
              <a:sym typeface="Arial"/>
            </a:endParaRPr>
          </a:p>
          <a:p>
            <a:pPr marL="181240" indent="-181240">
              <a:lnSpc>
                <a:spcPct val="115000"/>
              </a:lnSpc>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 Les jeunes animaux ont souvent des parasites intestinaux et peuvent être traités dans une clinique vétérinaire locale.</a:t>
            </a:r>
          </a:p>
          <a:p>
            <a:pPr marL="0" indent="0">
              <a:spcBef>
                <a:spcPts val="381"/>
              </a:spcBef>
              <a:buClr>
                <a:schemeClr val="dk1"/>
              </a:buClr>
              <a:buSzPts val="1200"/>
            </a:pPr>
            <a:endParaRPr dirty="0"/>
          </a:p>
        </p:txBody>
      </p:sp>
      <p:sp>
        <p:nvSpPr>
          <p:cNvPr id="494" name="Google Shape;494;p2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20</a:t>
            </a:fld>
            <a:endParaRPr sz="1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2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8" name="Google Shape;508;p2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buClr>
                <a:schemeClr val="dk1"/>
              </a:buClr>
              <a:buSzPts val="1200"/>
            </a:pPr>
            <a:endParaRPr lang="fr-FR" sz="1300" b="1" dirty="0">
              <a:solidFill>
                <a:schemeClr val="tx1"/>
              </a:solidFill>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Maintenant que nous avons décidé de mener une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sur le terrain, discutons de la prochaine étape. Une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efficace commence par l'examen des objectifs spécifiques de l'</a:t>
            </a:r>
            <a:r>
              <a:rPr lang="fr-FR" noProof="0" dirty="0">
                <a:solidFill>
                  <a:schemeClr val="tx1"/>
                </a:solidFill>
                <a:latin typeface="Arial"/>
                <a:ea typeface="Arial"/>
                <a:cs typeface="Arial"/>
                <a:sym typeface="Arial"/>
              </a:rPr>
              <a:t>inv</a:t>
            </a:r>
            <a:r>
              <a:rPr lang="fr-FR" sz="1300" dirty="0">
                <a:solidFill>
                  <a:schemeClr val="tx1"/>
                </a:solidFill>
                <a:latin typeface="Arial"/>
                <a:ea typeface="Arial"/>
                <a:cs typeface="Arial"/>
                <a:sym typeface="Arial"/>
              </a:rPr>
              <a:t>estigation.  Les objectifs sont une série de déclarations (étapes) qui décrivent ce que les enquêteurs ont l'intention d'accomplir au cours de l'</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En d'autres termes, qu'est-ce que les enquêteurs espèrent accomplir au cours de leur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Posez la question</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Quels sont des objectifs fréquents d’investigations de terrain pour une flambée ? </a:t>
            </a:r>
            <a:endParaRPr lang="fr-FR" noProof="0" dirty="0">
              <a:solidFill>
                <a:schemeClr val="tx1"/>
              </a:solidFill>
            </a:endParaRPr>
          </a:p>
          <a:p>
            <a:pPr marL="261791" indent="-181240">
              <a:lnSpc>
                <a:spcPct val="115000"/>
              </a:lnSpc>
              <a:spcBef>
                <a:spcPts val="1269"/>
              </a:spcBef>
              <a:buClr>
                <a:schemeClr val="dk1"/>
              </a:buClr>
              <a:buSzPts val="1200"/>
              <a:buFont typeface="Wingdings" panose="05000000000000000000" pitchFamily="2" charset="2"/>
              <a:buChar char="§"/>
            </a:pPr>
            <a:endParaRPr lang="fr-FR" sz="1300" b="1" dirty="0">
              <a:solidFill>
                <a:schemeClr val="tx1"/>
              </a:solidFill>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Remerciez </a:t>
            </a:r>
            <a:r>
              <a:rPr lang="fr-FR" sz="1300" dirty="0">
                <a:solidFill>
                  <a:schemeClr val="tx1"/>
                </a:solidFill>
                <a:latin typeface="Arial"/>
                <a:ea typeface="Arial"/>
                <a:cs typeface="Arial"/>
                <a:sym typeface="Arial"/>
              </a:rPr>
              <a:t>les participants pour leurs réponses. </a:t>
            </a:r>
            <a:r>
              <a:rPr lang="fr-FR" sz="1300" b="1" dirty="0">
                <a:solidFill>
                  <a:schemeClr val="tx1"/>
                </a:solidFill>
                <a:latin typeface="Arial"/>
                <a:ea typeface="Arial"/>
                <a:cs typeface="Arial"/>
                <a:sym typeface="Arial"/>
              </a:rPr>
              <a:t>&lt;CLIQUER&gt;</a:t>
            </a:r>
            <a:endParaRPr lang="fr-FR" sz="1300" dirty="0">
              <a:solidFill>
                <a:schemeClr val="tx1"/>
              </a:solidFill>
              <a:latin typeface="Arial"/>
              <a:ea typeface="Arial"/>
              <a:cs typeface="Arial"/>
              <a:sym typeface="Arial"/>
            </a:endParaRPr>
          </a:p>
          <a:p>
            <a:pPr marL="181240" indent="-181240">
              <a:spcBef>
                <a:spcPts val="1269"/>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La plupart des investigations tentent d'atteindre certains ou tous les objectifs suivants :</a:t>
            </a:r>
            <a:endParaRPr lang="fr-FR" noProof="0" dirty="0">
              <a:solidFill>
                <a:schemeClr val="tx1"/>
              </a:solidFill>
            </a:endParaRPr>
          </a:p>
          <a:p>
            <a:pPr marL="0" indent="0">
              <a:lnSpc>
                <a:spcPct val="115000"/>
              </a:lnSpc>
              <a:spcBef>
                <a:spcPts val="634"/>
              </a:spcBef>
              <a:buClr>
                <a:schemeClr val="dk1"/>
              </a:buClr>
              <a:buSzPts val="1800"/>
            </a:pPr>
            <a:r>
              <a:rPr lang="fr-FR" sz="1300" dirty="0">
                <a:solidFill>
                  <a:schemeClr val="tx1"/>
                </a:solidFill>
                <a:latin typeface="Arial"/>
                <a:ea typeface="Arial"/>
                <a:cs typeface="Arial"/>
                <a:sym typeface="Arial"/>
              </a:rPr>
              <a:t>            Identifier les :</a:t>
            </a:r>
            <a:endParaRPr lang="fr-FR" noProof="0" dirty="0">
              <a:solidFill>
                <a:schemeClr val="tx1"/>
              </a:solidFill>
            </a:endParaRPr>
          </a:p>
          <a:p>
            <a:pPr marL="845786" lvl="1" indent="-362480">
              <a:lnSpc>
                <a:spcPct val="115000"/>
              </a:lnSpc>
              <a:buClr>
                <a:schemeClr val="dk1"/>
              </a:buClr>
              <a:buSzPct val="100000"/>
              <a:buFont typeface="Noto Sans Symbols"/>
              <a:buChar char="−"/>
            </a:pPr>
            <a:r>
              <a:rPr lang="fr-FR" sz="1300" dirty="0">
                <a:solidFill>
                  <a:schemeClr val="tx1"/>
                </a:solidFill>
                <a:latin typeface="Arial"/>
                <a:ea typeface="Arial"/>
                <a:cs typeface="Arial"/>
                <a:sym typeface="Arial"/>
              </a:rPr>
              <a:t>Agent : (Par exemple, s'agit-il d'Ebola, de fièvre typhoïde ou de paludisme ?)</a:t>
            </a:r>
            <a:endParaRPr lang="fr-FR" noProof="0" dirty="0">
              <a:solidFill>
                <a:schemeClr val="tx1"/>
              </a:solidFill>
            </a:endParaRPr>
          </a:p>
          <a:p>
            <a:pPr marL="845786" lvl="1" indent="-362480">
              <a:lnSpc>
                <a:spcPct val="115000"/>
              </a:lnSpc>
              <a:buClr>
                <a:schemeClr val="dk1"/>
              </a:buClr>
              <a:buSzPct val="100000"/>
              <a:buFont typeface="Noto Sans Symbols"/>
              <a:buChar char="−"/>
            </a:pPr>
            <a:r>
              <a:rPr lang="fr-FR" sz="1300" dirty="0">
                <a:solidFill>
                  <a:schemeClr val="tx1"/>
                </a:solidFill>
                <a:latin typeface="Arial"/>
                <a:ea typeface="Arial"/>
                <a:cs typeface="Arial"/>
                <a:sym typeface="Arial"/>
              </a:rPr>
              <a:t>Source : (par exemple, provient-elle de l'eau du puits ? de la nourriture ?)</a:t>
            </a:r>
            <a:endParaRPr lang="fr-FR" noProof="0" dirty="0">
              <a:solidFill>
                <a:schemeClr val="tx1"/>
              </a:solidFill>
            </a:endParaRPr>
          </a:p>
          <a:p>
            <a:pPr marL="845786" lvl="1" indent="-362480">
              <a:lnSpc>
                <a:spcPct val="115000"/>
              </a:lnSpc>
              <a:buClr>
                <a:schemeClr val="dk1"/>
              </a:buClr>
              <a:buSzPct val="100000"/>
              <a:buFont typeface="Noto Sans Symbols"/>
              <a:buChar char="−"/>
            </a:pPr>
            <a:r>
              <a:rPr lang="fr-FR" sz="1300" dirty="0">
                <a:solidFill>
                  <a:schemeClr val="tx1"/>
                </a:solidFill>
                <a:latin typeface="Arial"/>
                <a:ea typeface="Arial"/>
                <a:cs typeface="Arial"/>
                <a:sym typeface="Arial"/>
              </a:rPr>
              <a:t>Mode de transmission : (par exemple, la maladie se transmet-elle de personne à personne ? est-elle transmise par un vecteur ?) </a:t>
            </a:r>
            <a:r>
              <a:rPr lang="fr-FR" sz="1300" b="1" dirty="0">
                <a:solidFill>
                  <a:schemeClr val="tx1"/>
                </a:solidFill>
                <a:latin typeface="Arial"/>
                <a:ea typeface="Arial"/>
                <a:cs typeface="Arial"/>
                <a:sym typeface="Arial"/>
              </a:rPr>
              <a:t>&lt;CLIQUER&gt;</a:t>
            </a:r>
            <a:endParaRPr lang="fr-FR" sz="1300" dirty="0">
              <a:solidFill>
                <a:schemeClr val="tx1"/>
              </a:solidFill>
              <a:latin typeface="Arial"/>
              <a:ea typeface="Arial"/>
              <a:cs typeface="Arial"/>
              <a:sym typeface="Arial"/>
            </a:endParaRPr>
          </a:p>
          <a:p>
            <a:pPr marL="845786" lvl="1" indent="-241653">
              <a:lnSpc>
                <a:spcPct val="115000"/>
              </a:lnSpc>
              <a:buClr>
                <a:schemeClr val="dk1"/>
              </a:buClr>
              <a:buSzPts val="1800"/>
            </a:pPr>
            <a:endParaRPr lang="fr-FR" sz="1300" dirty="0">
              <a:solidFill>
                <a:schemeClr val="tx1"/>
              </a:solidFill>
              <a:latin typeface="Arial"/>
              <a:ea typeface="Arial"/>
              <a:cs typeface="Arial"/>
              <a:sym typeface="Arial"/>
            </a:endParaRPr>
          </a:p>
          <a:p>
            <a:pPr marL="181240" indent="-181240" defTabSz="966612">
              <a:lnSpc>
                <a:spcPct val="115000"/>
              </a:lnSpc>
              <a:spcBef>
                <a:spcPts val="634"/>
              </a:spcBef>
              <a:buClr>
                <a:schemeClr val="dk1"/>
              </a:buClr>
              <a:buSzPct val="100000"/>
              <a:buFont typeface="Wingdings" panose="05000000000000000000" pitchFamily="2" charset="2"/>
              <a:buChar char="§"/>
              <a:defRP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Caractériser l'étendue de l'épidémie en posant des questions telles que « Qui a été touché ? » ou « Qui est à risque ? » </a:t>
            </a:r>
            <a:r>
              <a:rPr lang="fr-FR" sz="1300" b="1" dirty="0">
                <a:solidFill>
                  <a:schemeClr val="tx1"/>
                </a:solidFill>
                <a:latin typeface="Arial"/>
                <a:ea typeface="Arial"/>
                <a:cs typeface="Arial"/>
                <a:sym typeface="Arial"/>
              </a:rPr>
              <a:t>&lt;CLIQUER&gt;</a:t>
            </a:r>
          </a:p>
          <a:p>
            <a:pPr marL="0" indent="0">
              <a:lnSpc>
                <a:spcPct val="115000"/>
              </a:lnSpc>
              <a:spcBef>
                <a:spcPts val="634"/>
              </a:spcBef>
              <a:buClr>
                <a:schemeClr val="dk1"/>
              </a:buClr>
              <a:buSzPct val="100000"/>
            </a:pPr>
            <a:endParaRPr lang="fr-FR" sz="1300" dirty="0">
              <a:solidFill>
                <a:schemeClr val="tx1"/>
              </a:solidFill>
              <a:latin typeface="Arial"/>
              <a:ea typeface="Arial"/>
              <a:cs typeface="Arial"/>
              <a:sym typeface="Arial"/>
            </a:endParaRPr>
          </a:p>
          <a:p>
            <a:pPr marL="181240" indent="-181240">
              <a:lnSpc>
                <a:spcPct val="115000"/>
              </a:lnSpc>
              <a:spcBef>
                <a:spcPts val="634"/>
              </a:spcBef>
              <a:buClr>
                <a:schemeClr val="dk1"/>
              </a:buClr>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Identifier les expositions, les comportements ou d'autres facteurs qui augmentent le risque de maladie. </a:t>
            </a:r>
            <a:r>
              <a:rPr lang="fr-FR" sz="1300" b="1" dirty="0">
                <a:solidFill>
                  <a:schemeClr val="tx1"/>
                </a:solidFill>
                <a:latin typeface="Arial"/>
                <a:ea typeface="Arial"/>
                <a:cs typeface="Arial"/>
                <a:sym typeface="Arial"/>
              </a:rPr>
              <a:t>&lt;CLIQUER&gt;</a:t>
            </a:r>
            <a:endParaRPr lang="fr-FR" sz="1300" dirty="0">
              <a:solidFill>
                <a:schemeClr val="tx1"/>
              </a:solidFill>
              <a:latin typeface="Arial"/>
              <a:ea typeface="Arial"/>
              <a:cs typeface="Arial"/>
              <a:sym typeface="Arial"/>
            </a:endParaRPr>
          </a:p>
          <a:p>
            <a:pPr marL="302066" indent="-181240">
              <a:lnSpc>
                <a:spcPct val="115000"/>
              </a:lnSpc>
              <a:spcBef>
                <a:spcPts val="634"/>
              </a:spcBef>
              <a:buClr>
                <a:schemeClr val="dk1"/>
              </a:buClr>
              <a:buSzPct val="100000"/>
              <a:buFont typeface="Wingdings" panose="05000000000000000000" pitchFamily="2" charset="2"/>
              <a:buChar char="§"/>
            </a:pPr>
            <a:endParaRPr lang="fr-FR" sz="1300" b="1" u="sng" dirty="0">
              <a:solidFill>
                <a:schemeClr val="tx1"/>
              </a:solidFill>
              <a:latin typeface="Arial"/>
              <a:ea typeface="Arial"/>
              <a:cs typeface="Arial"/>
              <a:sym typeface="Arial"/>
            </a:endParaRPr>
          </a:p>
          <a:p>
            <a:pPr marL="181240" indent="-181240">
              <a:lnSpc>
                <a:spcPct val="115000"/>
              </a:lnSpc>
              <a:spcBef>
                <a:spcPts val="634"/>
              </a:spcBef>
              <a:buClr>
                <a:schemeClr val="dk1"/>
              </a:buClr>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 Collaborer avec d'autres ministères si la maladie est soupçonnée d'être zoonotique ou d'avoir une source environnementale. Les données de surveillance et de laboratoire peuvent être partagées au niveau local, régional et national. Une stratégie de communication peut être élaborée afin que les nouvelles informations puissent être partagées en temps utile et de manière plus efficace. Une communication efficace peut se faire par voie électronique ou par le biais de réunions en face à face. </a:t>
            </a:r>
            <a:r>
              <a:rPr lang="fr-FR" sz="1300" b="1" dirty="0">
                <a:solidFill>
                  <a:schemeClr val="tx1"/>
                </a:solidFill>
                <a:latin typeface="Arial"/>
                <a:ea typeface="Arial"/>
                <a:cs typeface="Arial"/>
                <a:sym typeface="Arial"/>
              </a:rPr>
              <a:t>&lt;CLIQUER&gt;</a:t>
            </a:r>
            <a:endParaRPr lang="fr-FR" sz="1300" dirty="0">
              <a:solidFill>
                <a:schemeClr val="tx1"/>
              </a:solidFill>
              <a:latin typeface="Arial"/>
              <a:ea typeface="Arial"/>
              <a:cs typeface="Arial"/>
              <a:sym typeface="Arial"/>
            </a:endParaRPr>
          </a:p>
          <a:p>
            <a:pPr marL="302066" indent="-181240">
              <a:lnSpc>
                <a:spcPct val="115000"/>
              </a:lnSpc>
              <a:spcBef>
                <a:spcPts val="634"/>
              </a:spcBef>
              <a:buClr>
                <a:schemeClr val="dk1"/>
              </a:buClr>
              <a:buSzPct val="100000"/>
              <a:buFont typeface="Wingdings" panose="05000000000000000000" pitchFamily="2" charset="2"/>
              <a:buChar char="§"/>
            </a:pPr>
            <a:endParaRPr lang="fr-FR" sz="1300" b="1" u="sng" dirty="0">
              <a:solidFill>
                <a:schemeClr val="tx1"/>
              </a:solidFill>
              <a:latin typeface="Arial"/>
              <a:ea typeface="Arial"/>
              <a:cs typeface="Arial"/>
              <a:sym typeface="Arial"/>
            </a:endParaRPr>
          </a:p>
          <a:p>
            <a:pPr marL="181240" indent="-181240">
              <a:lnSpc>
                <a:spcPct val="115000"/>
              </a:lnSpc>
              <a:spcBef>
                <a:spcPts val="634"/>
              </a:spcBef>
              <a:buClr>
                <a:schemeClr val="dk1"/>
              </a:buClr>
              <a:buSzPct val="1000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élaborer et mettre en œuvre des mesures efficaces de contrôle et de prévention des maladies.  En général, les enquêtes sont menées pour atteindre un ou plusieurs de ces objectifs, voire tous.</a:t>
            </a:r>
            <a:endParaRPr lang="fr-FR" noProof="0" dirty="0">
              <a:solidFill>
                <a:schemeClr val="tx1"/>
              </a:solidFill>
            </a:endParaRPr>
          </a:p>
          <a:p>
            <a:pPr marL="0" indent="0">
              <a:spcBef>
                <a:spcPts val="1649"/>
              </a:spcBef>
              <a:buClr>
                <a:schemeClr val="dk1"/>
              </a:buClr>
              <a:buSzPts val="1200"/>
            </a:pPr>
            <a:endParaRPr dirty="0"/>
          </a:p>
        </p:txBody>
      </p:sp>
      <p:sp>
        <p:nvSpPr>
          <p:cNvPr id="509" name="Google Shape;509;p2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21</a:t>
            </a:fld>
            <a:endParaRPr sz="1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22: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5" name="Google Shape;515;p22: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dirty="0">
                <a:latin typeface="Arial"/>
                <a:ea typeface="Arial"/>
                <a:cs typeface="Arial"/>
                <a:sym typeface="Arial"/>
              </a:rPr>
              <a:t> aux participants de se reporter à leur « Cahier d'exercices du participant » et à l'exercice intitulé : </a:t>
            </a:r>
            <a:r>
              <a:rPr lang="fr-FR" sz="1300" b="1" dirty="0">
                <a:latin typeface="Arial"/>
                <a:ea typeface="Arial"/>
                <a:cs typeface="Arial"/>
                <a:sym typeface="Arial"/>
              </a:rPr>
              <a:t>Rédiger les objectifs de l'</a:t>
            </a:r>
            <a:r>
              <a:rPr lang="fr-FR" b="1" noProof="0" dirty="0">
                <a:latin typeface="Arial"/>
                <a:ea typeface="Arial"/>
                <a:cs typeface="Arial"/>
                <a:sym typeface="Arial"/>
              </a:rPr>
              <a:t>investigation</a:t>
            </a:r>
            <a:endParaRPr lang="fr-FR" sz="1300" b="1" dirty="0">
              <a:latin typeface="Arial"/>
              <a:ea typeface="Arial"/>
              <a:cs typeface="Arial"/>
              <a:sym typeface="Arial"/>
            </a:endParaRPr>
          </a:p>
          <a:p>
            <a:pPr marL="0" indent="0">
              <a:buClr>
                <a:schemeClr val="dk1"/>
              </a:buClr>
              <a:buSzPts val="1200"/>
            </a:pPr>
            <a:endParaRPr lang="fr-FR" sz="1300" b="1" dirty="0">
              <a:latin typeface="Arial"/>
              <a:ea typeface="Arial"/>
              <a:cs typeface="Arial"/>
              <a:sym typeface="Arial"/>
            </a:endParaRPr>
          </a:p>
          <a:p>
            <a:pPr marL="181240" indent="-181240">
              <a:spcBef>
                <a:spcPts val="1903"/>
              </a:spcBef>
              <a:buClr>
                <a:schemeClr val="dk1"/>
              </a:buClr>
              <a:buSzPts val="1200"/>
              <a:buFont typeface="Noto Sans Symbols"/>
              <a:buChar char="❖"/>
            </a:pPr>
            <a:r>
              <a:rPr lang="fr-FR" sz="1300" b="1" i="1" dirty="0">
                <a:latin typeface="Arial"/>
                <a:ea typeface="Arial"/>
                <a:cs typeface="Arial"/>
                <a:sym typeface="Arial"/>
              </a:rPr>
              <a:t>Durée totale : 30 minutes (10 minutes pour les participants, 20 minutes pour la discussion). Suivez les étapes suivantes pour faciliter l'exercice :</a:t>
            </a:r>
            <a:endParaRPr lang="fr-FR" sz="1300" b="1" dirty="0">
              <a:latin typeface="Arial"/>
              <a:ea typeface="Arial"/>
              <a:cs typeface="Arial"/>
              <a:sym typeface="Arial"/>
            </a:endParaRPr>
          </a:p>
          <a:p>
            <a:pPr marL="0" indent="0">
              <a:lnSpc>
                <a:spcPct val="115000"/>
              </a:lnSpc>
              <a:spcBef>
                <a:spcPts val="1269"/>
              </a:spcBef>
              <a:buClr>
                <a:schemeClr val="dk1"/>
              </a:buClr>
              <a:buSzPts val="1200"/>
            </a:pPr>
            <a:endParaRPr lang="fr-FR" sz="1300" dirty="0">
              <a:latin typeface="Arial"/>
              <a:ea typeface="Arial"/>
              <a:cs typeface="Arial"/>
              <a:sym typeface="Arial"/>
            </a:endParaRPr>
          </a:p>
          <a:p>
            <a:pPr marL="845786" lvl="1" indent="-362480">
              <a:lnSpc>
                <a:spcPct val="115000"/>
              </a:lnSpc>
              <a:spcBef>
                <a:spcPts val="1269"/>
              </a:spcBef>
              <a:buClr>
                <a:schemeClr val="dk1"/>
              </a:buClr>
              <a:buSzPct val="100000"/>
              <a:buFont typeface="Calibri"/>
              <a:buAutoNum type="arabicPeriod"/>
            </a:pPr>
            <a:r>
              <a:rPr lang="fr-FR" sz="1300" b="1" i="1" dirty="0">
                <a:latin typeface="Arial"/>
                <a:ea typeface="Arial"/>
                <a:cs typeface="Arial"/>
                <a:sym typeface="Arial"/>
              </a:rPr>
              <a:t>Répartissez les participants en 4 groupes ou plus. Si possible, les groupes devraient être multisectoriels.</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Attribuez à chaque groupe un scénario (1, 3, 9 et 10).</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Accordez 10 minutes aux groupes pour réfléchir aux objectifs potentiels de l'enquête et pour proposer des mesures potentielles de prévention et de contrôle (le cas échéant) pour leur scénario.</a:t>
            </a:r>
            <a:endParaRPr lang="fr-FR" noProof="0" dirty="0"/>
          </a:p>
          <a:p>
            <a:pPr marL="845786" lvl="1" indent="-362480">
              <a:lnSpc>
                <a:spcPct val="115000"/>
              </a:lnSpc>
              <a:buClr>
                <a:schemeClr val="dk1"/>
              </a:buClr>
              <a:buSzPct val="100000"/>
              <a:buFont typeface="Calibri"/>
              <a:buAutoNum type="arabicPeriod"/>
            </a:pPr>
            <a:r>
              <a:rPr lang="fr-FR" sz="1300" b="1" i="1" dirty="0">
                <a:latin typeface="Arial"/>
                <a:ea typeface="Arial"/>
                <a:cs typeface="Arial"/>
                <a:sym typeface="Arial"/>
              </a:rPr>
              <a:t>Demandez à chaque groupe de présenter les objectifs proposés et les mesures de prévention et de contrôle potentielles pour le scénario qui lui a été attribué, puis discutez et encouragez les autres participants à donner leur avis. Les réponses possibles sont présentées sur les diapositives suivantes. </a:t>
            </a:r>
            <a:endParaRPr lang="fr-FR" sz="1300" dirty="0">
              <a:latin typeface="Arial"/>
              <a:ea typeface="Arial"/>
              <a:cs typeface="Arial"/>
              <a:sym typeface="Arial"/>
            </a:endParaRPr>
          </a:p>
          <a:p>
            <a:pPr marL="0" indent="0">
              <a:spcBef>
                <a:spcPts val="381"/>
              </a:spcBef>
              <a:buClr>
                <a:schemeClr val="dk1"/>
              </a:buClr>
              <a:buSzPts val="1200"/>
            </a:pPr>
            <a:endParaRPr dirty="0"/>
          </a:p>
        </p:txBody>
      </p:sp>
      <p:sp>
        <p:nvSpPr>
          <p:cNvPr id="516" name="Google Shape;516;p22: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22</a:t>
            </a:fld>
            <a:endParaRPr sz="19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2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1" name="Google Shape;521;p2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Noto Sans Symbols"/>
              <a:buChar char="❖"/>
            </a:pPr>
            <a:r>
              <a:rPr lang="fr-FR" sz="1300" b="1" i="1" dirty="0">
                <a:latin typeface="Arial"/>
                <a:ea typeface="Arial"/>
                <a:cs typeface="Arial"/>
                <a:sym typeface="Arial"/>
              </a:rPr>
              <a:t>Reportez-vous au « Livre d'exercices du participant » pour l'exercice intitulé : Rédiger les objectifs de l'</a:t>
            </a:r>
            <a:r>
              <a:rPr lang="fr-FR" b="1" i="1" noProof="0" dirty="0">
                <a:latin typeface="Arial"/>
                <a:ea typeface="Arial"/>
                <a:cs typeface="Arial"/>
                <a:sym typeface="Arial"/>
              </a:rPr>
              <a:t>investigation</a:t>
            </a:r>
            <a:endParaRPr lang="fr-FR" sz="1300" b="1" i="1" dirty="0">
              <a:latin typeface="Arial"/>
              <a:ea typeface="Arial"/>
              <a:cs typeface="Arial"/>
              <a:sym typeface="Arial"/>
            </a:endParaRPr>
          </a:p>
          <a:p>
            <a:pPr marL="0" indent="0">
              <a:buClr>
                <a:schemeClr val="dk1"/>
              </a:buClr>
              <a:buSzPts val="1200"/>
            </a:pPr>
            <a:endParaRPr dirty="0"/>
          </a:p>
        </p:txBody>
      </p:sp>
      <p:sp>
        <p:nvSpPr>
          <p:cNvPr id="522" name="Google Shape;522;p2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23</a:t>
            </a:fld>
            <a:endParaRPr sz="1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2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8" name="Google Shape;528;p2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Noto Sans Symbols"/>
              <a:buChar char="❖"/>
            </a:pPr>
            <a:r>
              <a:rPr lang="fr-FR" sz="1300" b="1" i="1" dirty="0">
                <a:latin typeface="Arial"/>
                <a:ea typeface="Arial"/>
                <a:cs typeface="Arial"/>
                <a:sym typeface="Arial"/>
              </a:rPr>
              <a:t>Reportez-vous au « Livre d'exercices du participant » pour l'exercice intitulé : Rédiger les objectifs de l'</a:t>
            </a:r>
            <a:r>
              <a:rPr lang="fr-FR" b="1" i="1" noProof="0" dirty="0">
                <a:latin typeface="Arial"/>
                <a:ea typeface="Arial"/>
                <a:cs typeface="Arial"/>
                <a:sym typeface="Arial"/>
              </a:rPr>
              <a:t>investigation</a:t>
            </a:r>
            <a:endParaRPr lang="fr-FR" sz="1300" b="1" i="1" dirty="0">
              <a:latin typeface="Arial"/>
              <a:ea typeface="Arial"/>
              <a:cs typeface="Arial"/>
              <a:sym typeface="Arial"/>
            </a:endParaRPr>
          </a:p>
          <a:p>
            <a:pPr marL="0" indent="0">
              <a:buClr>
                <a:schemeClr val="dk1"/>
              </a:buClr>
              <a:buSzPts val="1200"/>
            </a:pPr>
            <a:endParaRPr dirty="0"/>
          </a:p>
        </p:txBody>
      </p:sp>
      <p:sp>
        <p:nvSpPr>
          <p:cNvPr id="529" name="Google Shape;529;p2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24</a:t>
            </a:fld>
            <a:endParaRPr sz="19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2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Noto Sans Symbols"/>
              <a:buChar char="❖"/>
            </a:pPr>
            <a:r>
              <a:rPr lang="fr-FR" sz="1300" b="1" i="1" dirty="0">
                <a:latin typeface="Arial"/>
                <a:ea typeface="Arial"/>
                <a:cs typeface="Arial"/>
                <a:sym typeface="Arial"/>
              </a:rPr>
              <a:t>Reportez-vous au « Livre d'exercices du participant » pour l'exercice intitulé : Rédiger les objectifs de l'</a:t>
            </a:r>
            <a:r>
              <a:rPr lang="fr-FR" b="1" i="1" noProof="0" dirty="0">
                <a:latin typeface="Arial"/>
                <a:ea typeface="Arial"/>
                <a:cs typeface="Arial"/>
                <a:sym typeface="Arial"/>
              </a:rPr>
              <a:t>investigation</a:t>
            </a:r>
            <a:endParaRPr lang="fr-FR" sz="1300" b="1" i="1" dirty="0">
              <a:latin typeface="Arial"/>
              <a:ea typeface="Arial"/>
              <a:cs typeface="Arial"/>
              <a:sym typeface="Arial"/>
            </a:endParaRPr>
          </a:p>
          <a:p>
            <a:pPr marL="0" indent="0">
              <a:spcBef>
                <a:spcPts val="381"/>
              </a:spcBef>
              <a:buClr>
                <a:schemeClr val="dk1"/>
              </a:buClr>
              <a:buSzPts val="1200"/>
            </a:pPr>
            <a:endParaRPr dirty="0"/>
          </a:p>
        </p:txBody>
      </p:sp>
      <p:sp>
        <p:nvSpPr>
          <p:cNvPr id="535" name="Google Shape;535;p2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2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r>
              <a:rPr lang="fr-FR" sz="1300" b="1" dirty="0">
                <a:latin typeface="Arial"/>
                <a:ea typeface="Arial"/>
                <a:cs typeface="Arial"/>
                <a:sym typeface="Arial"/>
              </a:rPr>
              <a:t>Notes de l'instructeur :</a:t>
            </a:r>
            <a:endParaRPr lang="fr-FR" noProof="0" dirty="0"/>
          </a:p>
          <a:p>
            <a:pPr marL="0" indent="0">
              <a:buClr>
                <a:schemeClr val="dk1"/>
              </a:buClr>
              <a:buSzPts val="1200"/>
            </a:pPr>
            <a:endParaRPr lang="fr-FR" sz="1300" b="1" u="sng" dirty="0">
              <a:latin typeface="Arial"/>
              <a:ea typeface="Arial"/>
              <a:cs typeface="Arial"/>
              <a:sym typeface="Arial"/>
            </a:endParaRPr>
          </a:p>
          <a:p>
            <a:pPr marL="181240" indent="-181240">
              <a:buClr>
                <a:schemeClr val="dk1"/>
              </a:buClr>
              <a:buSzPts val="1200"/>
              <a:buFont typeface="Noto Sans Symbols"/>
              <a:buChar char="❖"/>
            </a:pPr>
            <a:r>
              <a:rPr lang="fr-FR" sz="1300" b="1" i="1" dirty="0">
                <a:latin typeface="Arial"/>
                <a:ea typeface="Arial"/>
                <a:cs typeface="Arial"/>
                <a:sym typeface="Arial"/>
              </a:rPr>
              <a:t>Reportez-vous au « Livre d'exercices du participant » pour l'exercice intitulé : Rédiger les objectifs de l'enquête</a:t>
            </a:r>
          </a:p>
          <a:p>
            <a:pPr marL="0" indent="0">
              <a:spcBef>
                <a:spcPts val="381"/>
              </a:spcBef>
              <a:buClr>
                <a:schemeClr val="dk1"/>
              </a:buClr>
              <a:buSzPts val="1200"/>
            </a:pPr>
            <a:endParaRPr dirty="0"/>
          </a:p>
        </p:txBody>
      </p:sp>
      <p:sp>
        <p:nvSpPr>
          <p:cNvPr id="541" name="Google Shape;541;p2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2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7" name="Google Shape;547;p2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spcBef>
                <a:spcPts val="381"/>
              </a:spcBef>
              <a:buClr>
                <a:schemeClr val="dk1"/>
              </a:buClr>
              <a:buSzPts val="1200"/>
            </a:pPr>
            <a:endParaRPr lang="fr-FR" b="1" noProof="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noProof="0" dirty="0">
                <a:latin typeface="Arial"/>
                <a:ea typeface="Arial"/>
                <a:cs typeface="Arial"/>
                <a:sym typeface="Arial"/>
              </a:rPr>
              <a:t>Pour les </a:t>
            </a:r>
            <a:r>
              <a:rPr lang="fr-FR" noProof="0" dirty="0">
                <a:latin typeface="Arial"/>
                <a:ea typeface="Arial"/>
                <a:cs typeface="Arial"/>
                <a:sym typeface="Arial"/>
              </a:rPr>
              <a:t>investigations</a:t>
            </a:r>
            <a:r>
              <a:rPr lang="fr-FR" b="0" noProof="0" dirty="0">
                <a:latin typeface="Arial"/>
                <a:ea typeface="Arial"/>
                <a:cs typeface="Arial"/>
                <a:sym typeface="Arial"/>
              </a:rPr>
              <a:t> environnementales, voici un cadre permettant d'</a:t>
            </a:r>
            <a:r>
              <a:rPr lang="fr-FR" noProof="0" dirty="0">
                <a:latin typeface="Arial"/>
                <a:ea typeface="Arial"/>
                <a:cs typeface="Arial"/>
                <a:sym typeface="Arial"/>
              </a:rPr>
              <a:t>investiguer</a:t>
            </a:r>
            <a:r>
              <a:rPr lang="fr-FR" b="0" noProof="0" dirty="0">
                <a:latin typeface="Arial"/>
                <a:ea typeface="Arial"/>
                <a:cs typeface="Arial"/>
                <a:sym typeface="Arial"/>
              </a:rPr>
              <a:t> les incidents liés à l'exposition environnementale. Pour qu'une substance dangereuse présente un risque de santé publique, il doit y avoir une voie d'accès pour que la source pénètre dans une personne ou un animal susceptible. </a:t>
            </a:r>
            <a:endParaRPr lang="fr-FR" noProof="0" dirty="0">
              <a:latin typeface="Arial"/>
              <a:ea typeface="Arial"/>
              <a:cs typeface="Arial"/>
              <a:sym typeface="Arial"/>
            </a:endParaRPr>
          </a:p>
        </p:txBody>
      </p:sp>
      <p:sp>
        <p:nvSpPr>
          <p:cNvPr id="548" name="Google Shape;548;p2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27</a:t>
            </a:fld>
            <a:endParaRPr sz="19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Google Shape;560;p2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1" name="Google Shape;561;p2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spcBef>
                <a:spcPts val="381"/>
              </a:spcBef>
              <a:buClr>
                <a:schemeClr val="dk1"/>
              </a:buClr>
              <a:buSzPts val="1200"/>
            </a:pPr>
            <a:endParaRPr lang="fr-FR" b="1" noProof="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noProof="0" dirty="0">
                <a:latin typeface="Arial"/>
                <a:ea typeface="Arial"/>
                <a:cs typeface="Arial"/>
                <a:sym typeface="Arial"/>
              </a:rPr>
              <a:t>Paracelse est considéré comme le père de la toxicologie. Voici une citation bien connue de lui : « </a:t>
            </a:r>
            <a:r>
              <a:rPr lang="fr-FR" b="0" i="1" noProof="0" dirty="0">
                <a:solidFill>
                  <a:srgbClr val="000000"/>
                </a:solidFill>
                <a:latin typeface="Arial"/>
                <a:ea typeface="Arial"/>
                <a:cs typeface="Arial"/>
                <a:sym typeface="Arial"/>
              </a:rPr>
              <a:t>Le poison est dans tout, et rien n'est sans poison. C'est le dosage qui en fait soit un poison, soit un remède</a:t>
            </a:r>
            <a:r>
              <a:rPr lang="fr-FR" b="0" i="0" noProof="0" dirty="0">
                <a:solidFill>
                  <a:srgbClr val="000000"/>
                </a:solidFill>
                <a:latin typeface="Arial"/>
                <a:ea typeface="Arial"/>
                <a:cs typeface="Arial"/>
                <a:sym typeface="Arial"/>
              </a:rPr>
              <a:t> ». Il a souligné l'importance de connaître la quantité d'une dose et de savoir si l'exposition était un événement unique, des événements répétés ou si elle s'est produite lentement sur une longue période de temps.</a:t>
            </a:r>
            <a:endParaRPr lang="fr-FR" noProof="0" dirty="0"/>
          </a:p>
          <a:p>
            <a:pPr marL="261791" indent="-181240">
              <a:spcBef>
                <a:spcPts val="381"/>
              </a:spcBef>
              <a:buClr>
                <a:schemeClr val="dk1"/>
              </a:buClr>
              <a:buSzPts val="1200"/>
              <a:buFont typeface="Wingdings" panose="05000000000000000000" pitchFamily="2" charset="2"/>
              <a:buChar char="§"/>
            </a:pPr>
            <a:endParaRPr lang="fr-FR" b="0" i="0" noProof="0" dirty="0">
              <a:solidFill>
                <a:srgbClr val="000000"/>
              </a:solidFill>
              <a:latin typeface="Arial"/>
              <a:ea typeface="Arial"/>
              <a:cs typeface="Arial"/>
              <a:sym typeface="Arial"/>
            </a:endParaRPr>
          </a:p>
          <a:p>
            <a:pPr marL="181240" indent="-181240">
              <a:spcBef>
                <a:spcPts val="381"/>
              </a:spcBef>
              <a:buSzPts val="1200"/>
              <a:buFont typeface="Wingdings" panose="05000000000000000000" pitchFamily="2" charset="2"/>
              <a:buChar char="§"/>
            </a:pPr>
            <a:r>
              <a:rPr lang="fr-FR" b="1" i="0" u="sng" noProof="0" dirty="0">
                <a:solidFill>
                  <a:srgbClr val="000000"/>
                </a:solidFill>
                <a:latin typeface="Arial"/>
                <a:ea typeface="Arial"/>
                <a:cs typeface="Arial"/>
                <a:sym typeface="Arial"/>
              </a:rPr>
              <a:t>Demandez</a:t>
            </a:r>
            <a:r>
              <a:rPr lang="fr-FR" b="1" i="0" u="none" noProof="0" dirty="0">
                <a:solidFill>
                  <a:srgbClr val="000000"/>
                </a:solidFill>
                <a:latin typeface="Arial"/>
                <a:ea typeface="Arial"/>
                <a:cs typeface="Arial"/>
                <a:sym typeface="Arial"/>
              </a:rPr>
              <a:t> </a:t>
            </a:r>
            <a:r>
              <a:rPr lang="fr-FR" b="0" i="0" u="none" noProof="0" dirty="0">
                <a:solidFill>
                  <a:srgbClr val="000000"/>
                </a:solidFill>
                <a:latin typeface="Arial"/>
                <a:ea typeface="Arial"/>
                <a:cs typeface="Arial"/>
                <a:sym typeface="Arial"/>
              </a:rPr>
              <a:t>à un volontaire d'exprimer cette idée avec ses propres mots. </a:t>
            </a:r>
            <a:r>
              <a:rPr lang="fr-FR" b="0" i="1" u="none" noProof="0" dirty="0">
                <a:solidFill>
                  <a:srgbClr val="000000"/>
                </a:solidFill>
                <a:latin typeface="Arial"/>
                <a:ea typeface="Arial"/>
                <a:cs typeface="Arial"/>
                <a:sym typeface="Arial"/>
              </a:rPr>
              <a:t>(Tout ce qui existe dans le monde peut être une toxine en quantité suffisante. Par exemple, même l'oxygène ou l'eau peuvent être mortels si nous en avons trop. D'autre part, nous avons tous des quantités infimes de produits chimiques toxiques dans notre corps en raison de notre exposition quotidienne. Par conséquent, si une personne est malade et que nous détectons un produit chimique spécifique dans son corps, cela ne signifie pas nécessairement que ce produit chimique spécifique est la cause de sa maladie. Nous devons connaître le dosage, c'est-à-dire la quantité à laquelle la personne a été exposée au cours d'une période donnée.)</a:t>
            </a:r>
            <a:endParaRPr lang="fr-FR" b="1" i="1" noProof="0" dirty="0">
              <a:latin typeface="Arial"/>
              <a:ea typeface="Arial"/>
              <a:cs typeface="Arial"/>
              <a:sym typeface="Arial"/>
            </a:endParaRPr>
          </a:p>
        </p:txBody>
      </p:sp>
      <p:sp>
        <p:nvSpPr>
          <p:cNvPr id="562" name="Google Shape;562;p2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28</a:t>
            </a:fld>
            <a:endParaRPr sz="19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2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9" name="Google Shape;569;p2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b="1" noProof="0" dirty="0">
                <a:latin typeface="Arial"/>
                <a:ea typeface="Arial"/>
                <a:cs typeface="Arial"/>
                <a:sym typeface="Arial"/>
              </a:rPr>
              <a:t>Notes de l'instructeur :</a:t>
            </a:r>
            <a:endParaRPr lang="fr-FR" noProof="0" dirty="0">
              <a:latin typeface="Arial"/>
              <a:ea typeface="Arial"/>
              <a:cs typeface="Arial"/>
              <a:sym typeface="Arial"/>
            </a:endParaRPr>
          </a:p>
          <a:p>
            <a:pPr marL="0" indent="0">
              <a:spcBef>
                <a:spcPts val="381"/>
              </a:spcBef>
              <a:buClr>
                <a:schemeClr val="dk1"/>
              </a:buClr>
              <a:buSzPts val="1200"/>
            </a:pPr>
            <a:endParaRPr lang="fr-FR" b="1" noProof="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i="0" noProof="0" dirty="0">
                <a:solidFill>
                  <a:srgbClr val="000000"/>
                </a:solidFill>
                <a:latin typeface="Arial"/>
                <a:ea typeface="Arial"/>
                <a:cs typeface="Arial"/>
                <a:sym typeface="Arial"/>
              </a:rPr>
              <a:t>Une réponse à la dose est la façon dont le corps réagit à une quantité de toxine qui pénètre dans l'organisme. Elle est généralement représentée par une courbe dose-réponse, avec la dose sur l'axe des x et la mesure de la réponse sur l'axe des y. Pour mesurer un effet toxique, il faut connaître la dose et la nature de l'exposition.</a:t>
            </a:r>
            <a:endParaRPr lang="fr-FR" b="0" noProof="0" dirty="0">
              <a:latin typeface="Arial"/>
              <a:ea typeface="Arial"/>
              <a:cs typeface="Arial"/>
              <a:sym typeface="Arial"/>
            </a:endParaRPr>
          </a:p>
        </p:txBody>
      </p:sp>
      <p:sp>
        <p:nvSpPr>
          <p:cNvPr id="570" name="Google Shape;570;p2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29</a:t>
            </a:fld>
            <a:endParaRPr sz="19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3: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9" name="Google Shape;309;p3: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rgbClr val="00953A"/>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spcBef>
                <a:spcPts val="381"/>
              </a:spcBef>
              <a:buClr>
                <a:schemeClr val="dk1"/>
              </a:buClr>
              <a:buSzPts val="1200"/>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Demandez</a:t>
            </a:r>
            <a:r>
              <a:rPr lang="fr-FR" sz="1300" dirty="0">
                <a:solidFill>
                  <a:schemeClr val="tx1"/>
                </a:solidFill>
                <a:latin typeface="Arial"/>
                <a:ea typeface="Arial"/>
                <a:cs typeface="Arial"/>
                <a:sym typeface="Arial"/>
              </a:rPr>
              <a:t> à un volontaire de lire les puces à haute voix.</a:t>
            </a: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Cette leçon couvre les concepts et les compétences nécessaires pour reconnaître une f</a:t>
            </a:r>
            <a:r>
              <a:rPr lang="fr-FR" noProof="0" dirty="0">
                <a:solidFill>
                  <a:schemeClr val="tx1"/>
                </a:solidFill>
                <a:latin typeface="Arial"/>
                <a:ea typeface="Arial"/>
                <a:cs typeface="Arial"/>
                <a:sym typeface="Arial"/>
              </a:rPr>
              <a:t>lambée</a:t>
            </a:r>
            <a:r>
              <a:rPr lang="fr-FR" sz="1300" dirty="0">
                <a:solidFill>
                  <a:schemeClr val="tx1"/>
                </a:solidFill>
                <a:latin typeface="Arial"/>
                <a:ea typeface="Arial"/>
                <a:cs typeface="Arial"/>
                <a:sym typeface="Arial"/>
              </a:rPr>
              <a:t> épidémique, déterminer s'il faut </a:t>
            </a:r>
            <a:r>
              <a:rPr lang="fr-FR" noProof="0" dirty="0">
                <a:solidFill>
                  <a:schemeClr val="tx1"/>
                </a:solidFill>
                <a:latin typeface="Arial"/>
                <a:ea typeface="Arial"/>
                <a:cs typeface="Arial"/>
                <a:sym typeface="Arial"/>
              </a:rPr>
              <a:t>investiguer</a:t>
            </a:r>
            <a:r>
              <a:rPr lang="fr-FR" sz="1300" dirty="0">
                <a:solidFill>
                  <a:schemeClr val="tx1"/>
                </a:solidFill>
                <a:latin typeface="Arial"/>
                <a:ea typeface="Arial"/>
                <a:cs typeface="Arial"/>
                <a:sym typeface="Arial"/>
              </a:rPr>
              <a:t> et développer des objectifs clairs et appropriés. Les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s </a:t>
            </a:r>
            <a:r>
              <a:rPr lang="fr-FR" noProof="0" dirty="0">
                <a:solidFill>
                  <a:schemeClr val="tx1"/>
                </a:solidFill>
                <a:latin typeface="Arial"/>
                <a:ea typeface="Arial"/>
                <a:cs typeface="Arial"/>
                <a:sym typeface="Arial"/>
              </a:rPr>
              <a:t>des</a:t>
            </a:r>
            <a:r>
              <a:rPr lang="fr-FR" sz="1300" dirty="0">
                <a:solidFill>
                  <a:schemeClr val="tx1"/>
                </a:solidFill>
                <a:latin typeface="Arial"/>
                <a:ea typeface="Arial"/>
                <a:cs typeface="Arial"/>
                <a:sym typeface="Arial"/>
              </a:rPr>
              <a:t> flambées épidémiques nécessitent beaucoup de ressources ; il est donc essentiel d'avoir des objectifs clairs sur lesquels concentrer l'</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afin d'utiliser les ressources de manière appropriée et efficace.  D’une perspective </a:t>
            </a:r>
            <a:r>
              <a:rPr lang="fr-FR" noProof="0" dirty="0">
                <a:solidFill>
                  <a:schemeClr val="tx1"/>
                </a:solidFill>
                <a:latin typeface="Arial"/>
                <a:ea typeface="Arial"/>
                <a:cs typeface="Arial"/>
                <a:sym typeface="Arial"/>
              </a:rPr>
              <a:t>Une Seule Santé</a:t>
            </a:r>
            <a:r>
              <a:rPr lang="fr-FR" sz="1300" dirty="0">
                <a:solidFill>
                  <a:schemeClr val="tx1"/>
                </a:solidFill>
                <a:latin typeface="Arial"/>
                <a:ea typeface="Arial"/>
                <a:cs typeface="Arial"/>
                <a:sym typeface="Arial"/>
              </a:rPr>
              <a:t>, il est important d'identifier les domaines de collaboration, de coordination et de communication avec d'autres ministères au cours des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s</a:t>
            </a:r>
            <a:r>
              <a:rPr lang="fr-FR" noProof="0" dirty="0">
                <a:solidFill>
                  <a:schemeClr val="tx1"/>
                </a:solidFill>
                <a:latin typeface="Arial"/>
                <a:ea typeface="Arial"/>
                <a:cs typeface="Arial"/>
                <a:sym typeface="Arial"/>
              </a:rPr>
              <a:t> des flambé</a:t>
            </a:r>
            <a:r>
              <a:rPr lang="fr-FR" sz="1300" dirty="0">
                <a:solidFill>
                  <a:schemeClr val="tx1"/>
                </a:solidFill>
                <a:latin typeface="Arial"/>
                <a:ea typeface="Arial"/>
                <a:cs typeface="Arial"/>
                <a:sym typeface="Arial"/>
              </a:rPr>
              <a:t>es.</a:t>
            </a:r>
            <a:endParaRPr lang="fr-FR" noProof="0" dirty="0">
              <a:solidFill>
                <a:schemeClr val="tx1"/>
              </a:solidFill>
            </a:endParaRPr>
          </a:p>
          <a:p>
            <a:pPr marL="0" indent="0">
              <a:spcBef>
                <a:spcPts val="1649"/>
              </a:spcBef>
              <a:buClr>
                <a:schemeClr val="dk1"/>
              </a:buClr>
              <a:buSzPts val="1200"/>
            </a:pPr>
            <a:endParaRPr dirty="0"/>
          </a:p>
        </p:txBody>
      </p:sp>
      <p:sp>
        <p:nvSpPr>
          <p:cNvPr id="310" name="Google Shape;310;p3: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a:t>
            </a:fld>
            <a:endParaRPr sz="19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p30: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8" name="Google Shape;578;p30: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 résumé, une épidémie se définit comme un nombre de cas plus élevé que prévu en un lieu et à un moment donné. Parfois, il peut s'agir d'un cas confirmé ou même suspecté alors que l'on n'en attendait aucun (poliomyélite confirmée, variole suspectée, etc.).</a:t>
            </a: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décision de mener une enquête sur le terrain est importante. Elle est souvent influencée par l'ampleur de l'épidémie, la gravité de la maladie, le potentiel de propagation, si la maladie est bien connue ou nouvelle, et les ressources disponibles. Parfois, la pression politique ou publique influence également la décision.</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 général, notre objectif est de contrôler la flambée et de prévenir l'apparition de nouveaux cas. Si nous connaissons la maladie, la source et le mode de transmission, nous devons mettre en œuvre des mesures de contrôle dès que possible. Si ce n'est pas le cas, nous devons enquêter afin de déterminer quelles seraient les mesures de contrôle appropriées.</a:t>
            </a:r>
          </a:p>
          <a:p>
            <a:pPr marL="181240" indent="-181240">
              <a:lnSpc>
                <a:spcPct val="115000"/>
              </a:lnSpc>
              <a:spcBef>
                <a:spcPts val="1269"/>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269"/>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Enfin, planifiez avant de partir. Sachez ce que vous voulez accomplir avant de partir sur le terrain.</a:t>
            </a:r>
            <a:endParaRPr lang="fr-FR" noProof="0" dirty="0"/>
          </a:p>
          <a:p>
            <a:pPr marL="0" indent="0">
              <a:spcBef>
                <a:spcPts val="1649"/>
              </a:spcBef>
              <a:buClr>
                <a:schemeClr val="dk1"/>
              </a:buClr>
              <a:buSzPts val="1200"/>
            </a:pPr>
            <a:endParaRPr dirty="0"/>
          </a:p>
        </p:txBody>
      </p:sp>
      <p:sp>
        <p:nvSpPr>
          <p:cNvPr id="579" name="Google Shape;579;p30: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30</a:t>
            </a:fld>
            <a:endParaRPr sz="19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Google Shape;584;p31: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5" name="Google Shape;585;p31: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spcBef>
                <a:spcPts val="1269"/>
              </a:spcBef>
            </a:pPr>
            <a:r>
              <a:rPr lang="fr-FR" sz="1300" b="1" dirty="0">
                <a:latin typeface="Arial"/>
                <a:ea typeface="Arial"/>
                <a:cs typeface="Arial"/>
                <a:sym typeface="Arial"/>
              </a:rPr>
              <a:t>Notes de l'instructeur :</a:t>
            </a:r>
            <a:endParaRPr lang="fr-FR" noProof="0" dirty="0"/>
          </a:p>
          <a:p>
            <a:pPr marL="0" indent="0">
              <a:spcBef>
                <a:spcPts val="1903"/>
              </a:spcBef>
            </a:pPr>
            <a:endParaRPr lang="fr-FR" sz="1300" b="1" dirty="0">
              <a:latin typeface="Arial"/>
              <a:ea typeface="Arial"/>
              <a:cs typeface="Arial"/>
              <a:sym typeface="Arial"/>
            </a:endParaRPr>
          </a:p>
          <a:p>
            <a:pPr marL="181240" indent="-181240">
              <a:lnSpc>
                <a:spcPct val="115000"/>
              </a:lnSpc>
              <a:spcBef>
                <a:spcPts val="1903"/>
              </a:spcBef>
              <a:buClr>
                <a:schemeClr val="dk1"/>
              </a:buClr>
              <a:buSzPts val="1200"/>
              <a:buFont typeface="Noto Sans Symbols"/>
              <a:buChar char="❖"/>
            </a:pPr>
            <a:r>
              <a:rPr lang="fr-FR" sz="1300" b="1" i="1" dirty="0">
                <a:latin typeface="Arial"/>
                <a:ea typeface="Arial"/>
                <a:cs typeface="Arial"/>
                <a:sym typeface="Arial"/>
              </a:rPr>
              <a:t>Passez en revue cette diapositive pour rappeler les objectifs de cette session.  </a:t>
            </a:r>
            <a:endParaRPr lang="fr-FR" noProof="0" dirty="0"/>
          </a:p>
          <a:p>
            <a:pPr marL="0" indent="0">
              <a:lnSpc>
                <a:spcPct val="115000"/>
              </a:lnSpc>
              <a:spcBef>
                <a:spcPts val="1903"/>
              </a:spcBef>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Avons-nous couvert ces objectifs ?</a:t>
            </a:r>
            <a:endParaRPr lang="fr-FR" noProof="0" dirty="0"/>
          </a:p>
          <a:p>
            <a:pPr marL="261791" indent="-181240">
              <a:lnSpc>
                <a:spcPct val="115000"/>
              </a:lnSpc>
              <a:spcBef>
                <a:spcPts val="1903"/>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1903"/>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dirty="0">
                <a:latin typeface="Arial"/>
                <a:ea typeface="Arial"/>
                <a:cs typeface="Arial"/>
                <a:sym typeface="Arial"/>
              </a:rPr>
              <a:t> les participants pour leurs réponses et répondez aux questions avant de conclure cette section.</a:t>
            </a:r>
          </a:p>
          <a:p>
            <a:pPr marL="0" indent="0">
              <a:spcBef>
                <a:spcPts val="2283"/>
              </a:spcBef>
              <a:buClr>
                <a:schemeClr val="dk1"/>
              </a:buClr>
              <a:buSzPts val="1200"/>
            </a:pPr>
            <a:endParaRPr dirty="0"/>
          </a:p>
        </p:txBody>
      </p:sp>
      <p:sp>
        <p:nvSpPr>
          <p:cNvPr id="586" name="Google Shape;586;p31: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31</a:t>
            </a:fld>
            <a:endParaRPr sz="1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4: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5" name="Google Shape;315;p4: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dirty="0">
                <a:latin typeface="Arial"/>
                <a:ea typeface="Arial"/>
                <a:cs typeface="Arial"/>
                <a:sym typeface="Arial"/>
              </a:rPr>
              <a:t>&lt;CLIQUER&gt;x 8</a:t>
            </a:r>
            <a:endParaRPr lang="fr-FR" noProof="0" dirty="0"/>
          </a:p>
          <a:p>
            <a:pPr marL="261791" indent="-181240">
              <a:spcBef>
                <a:spcPts val="381"/>
              </a:spcBef>
              <a:buClr>
                <a:schemeClr val="dk1"/>
              </a:buClr>
              <a:buSzPts val="1200"/>
              <a:buFont typeface="Wingdings" panose="05000000000000000000" pitchFamily="2" charset="2"/>
              <a:buChar char="§"/>
            </a:pPr>
            <a:endParaRPr lang="fr-FR" sz="1300" b="1" u="sng"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Les énoncés sur la diapositive sont des titres sur des flambées dans le monde entier.</a:t>
            </a:r>
            <a:endParaRPr lang="fr-FR" noProof="0" dirty="0"/>
          </a:p>
          <a:p>
            <a:pPr marL="261791" indent="-181240">
              <a:spcBef>
                <a:spcPts val="381"/>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Demandez</a:t>
            </a:r>
            <a:r>
              <a:rPr lang="fr-FR" sz="1300" b="1" dirty="0">
                <a:latin typeface="Arial"/>
                <a:ea typeface="Arial"/>
                <a:cs typeface="Arial"/>
                <a:sym typeface="Arial"/>
              </a:rPr>
              <a:t> : </a:t>
            </a:r>
            <a:r>
              <a:rPr lang="fr-FR" sz="1300" dirty="0">
                <a:latin typeface="Arial"/>
                <a:ea typeface="Arial"/>
                <a:cs typeface="Arial"/>
                <a:sym typeface="Arial"/>
              </a:rPr>
              <a:t>Avez-vous entendu parler d'autres flambées qui ont fait la une de l'actualité récemment ?</a:t>
            </a:r>
          </a:p>
          <a:p>
            <a:pPr marL="181240" indent="-100689">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Noto Sans Symbols"/>
              <a:buChar char="❖"/>
            </a:pPr>
            <a:r>
              <a:rPr lang="fr-FR" sz="1300" b="1" i="1" dirty="0">
                <a:latin typeface="Arial"/>
                <a:ea typeface="Arial"/>
                <a:cs typeface="Arial"/>
                <a:sym typeface="Arial"/>
              </a:rPr>
              <a:t>Sollicitez quelques réponses et consacrez quelques minutes à cette question.</a:t>
            </a:r>
            <a:endParaRPr lang="fr-FR" noProof="0" dirty="0"/>
          </a:p>
          <a:p>
            <a:pPr marL="181240" indent="-100689">
              <a:spcBef>
                <a:spcPts val="381"/>
              </a:spcBef>
              <a:buClr>
                <a:schemeClr val="dk1"/>
              </a:buClr>
              <a:buSzPts val="1200"/>
            </a:pPr>
            <a:endParaRPr lang="fr-FR" sz="1300" b="1" i="1"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Pourquoi ces maladies sont-elles considérées comme des « flambées » ? (Qu'est-ce qu'une flambée ?) Lesquelles sont considérées comme des zoonoses ?</a:t>
            </a:r>
            <a:endParaRPr lang="fr-FR" noProof="0" dirty="0"/>
          </a:p>
          <a:p>
            <a:pPr marL="181240" indent="-100689">
              <a:spcBef>
                <a:spcPts val="381"/>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Noto Sans Symbols"/>
              <a:buChar char="❖"/>
            </a:pPr>
            <a:r>
              <a:rPr lang="fr-FR" sz="1300" b="1" i="1" dirty="0">
                <a:latin typeface="Arial"/>
                <a:ea typeface="Arial"/>
                <a:cs typeface="Arial"/>
                <a:sym typeface="Arial"/>
              </a:rPr>
              <a:t>Sollicitez quelques réponses et consacrez quelques minutes à cette question. </a:t>
            </a:r>
            <a:r>
              <a:rPr lang="fr-FR" sz="1300" b="1" dirty="0">
                <a:latin typeface="Arial"/>
                <a:ea typeface="Arial"/>
                <a:cs typeface="Arial"/>
                <a:sym typeface="Arial"/>
              </a:rPr>
              <a:t>&lt;CLIQUER&gt;</a:t>
            </a:r>
            <a:endParaRPr lang="fr-FR" noProof="0" dirty="0"/>
          </a:p>
          <a:p>
            <a:pPr marL="181240" indent="-100689">
              <a:spcBef>
                <a:spcPts val="381"/>
              </a:spcBef>
              <a:buClr>
                <a:schemeClr val="dk1"/>
              </a:buClr>
              <a:buSzPts val="1200"/>
            </a:pPr>
            <a:endParaRPr lang="fr-FR" sz="1300" b="1"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Quelles autres </a:t>
            </a:r>
            <a:r>
              <a:rPr lang="fr-FR" noProof="0" dirty="0">
                <a:latin typeface="Arial"/>
                <a:ea typeface="Arial"/>
                <a:cs typeface="Arial"/>
                <a:sym typeface="Arial"/>
              </a:rPr>
              <a:t>flambées </a:t>
            </a:r>
            <a:r>
              <a:rPr lang="fr-FR" sz="1300" dirty="0">
                <a:latin typeface="Arial"/>
                <a:ea typeface="Arial"/>
                <a:cs typeface="Arial"/>
                <a:sym typeface="Arial"/>
              </a:rPr>
              <a:t>se sont produites récemment ? Qu'est-ce qui en a fait des flambées ?</a:t>
            </a:r>
            <a:endParaRPr lang="fr-FR" sz="1300" b="1" dirty="0">
              <a:latin typeface="Arial"/>
              <a:ea typeface="Arial"/>
              <a:cs typeface="Arial"/>
              <a:sym typeface="Arial"/>
            </a:endParaRPr>
          </a:p>
          <a:p>
            <a:pPr marL="0" indent="0">
              <a:spcBef>
                <a:spcPts val="1649"/>
              </a:spcBef>
              <a:buClr>
                <a:schemeClr val="dk1"/>
              </a:buClr>
              <a:buSzPts val="1200"/>
            </a:pPr>
            <a:endParaRPr dirty="0"/>
          </a:p>
        </p:txBody>
      </p:sp>
      <p:sp>
        <p:nvSpPr>
          <p:cNvPr id="316" name="Google Shape;316;p4: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4</a:t>
            </a:fld>
            <a:endParaRPr sz="1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5: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2" name="Google Shape;332;p5: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Une </a:t>
            </a:r>
            <a:r>
              <a:rPr lang="fr-FR" noProof="0" dirty="0">
                <a:latin typeface="Arial"/>
                <a:ea typeface="Arial"/>
                <a:cs typeface="Arial"/>
                <a:sym typeface="Arial"/>
              </a:rPr>
              <a:t>flambée </a:t>
            </a:r>
            <a:r>
              <a:rPr lang="fr-FR" sz="1300" dirty="0">
                <a:latin typeface="Arial"/>
                <a:ea typeface="Arial"/>
                <a:cs typeface="Arial"/>
                <a:sym typeface="Arial"/>
              </a:rPr>
              <a:t>est l'apparition d'un plus grand nombre de cas d'une maladie que prévu pour un groupe de personnes dans un lieu et à un moment donné</a:t>
            </a:r>
            <a:r>
              <a:rPr lang="fr-FR" sz="1300" b="1" dirty="0">
                <a:latin typeface="Arial"/>
                <a:ea typeface="Arial"/>
                <a:cs typeface="Arial"/>
                <a:sym typeface="Arial"/>
              </a:rPr>
              <a:t>.&lt;CLIQUER&gt;x 3</a:t>
            </a:r>
            <a:endParaRPr lang="fr-FR" noProof="0" dirty="0"/>
          </a:p>
          <a:p>
            <a:pPr marL="80551" indent="0">
              <a:spcBef>
                <a:spcPts val="381"/>
              </a:spcBef>
              <a:buClr>
                <a:schemeClr val="dk1"/>
              </a:buClr>
              <a:buSzPts val="1200"/>
            </a:pPr>
            <a:endParaRPr lang="fr-FR" sz="1300" b="1" dirty="0">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Techniquement, les définitions de </a:t>
            </a:r>
            <a:r>
              <a:rPr lang="fr-FR" sz="1300" i="1" dirty="0">
                <a:latin typeface="Arial"/>
                <a:ea typeface="Arial"/>
                <a:cs typeface="Arial"/>
                <a:sym typeface="Arial"/>
              </a:rPr>
              <a:t>flambée </a:t>
            </a:r>
            <a:r>
              <a:rPr lang="fr-FR" sz="1300" dirty="0">
                <a:latin typeface="Arial"/>
                <a:ea typeface="Arial"/>
                <a:cs typeface="Arial"/>
                <a:sym typeface="Arial"/>
              </a:rPr>
              <a:t>et d'</a:t>
            </a:r>
            <a:r>
              <a:rPr lang="fr-FR" sz="1300" i="1" dirty="0">
                <a:latin typeface="Arial"/>
                <a:ea typeface="Arial"/>
                <a:cs typeface="Arial"/>
                <a:sym typeface="Arial"/>
              </a:rPr>
              <a:t>épidémie </a:t>
            </a:r>
            <a:r>
              <a:rPr lang="fr-FR" sz="1300" dirty="0">
                <a:latin typeface="Arial"/>
                <a:ea typeface="Arial"/>
                <a:cs typeface="Arial"/>
                <a:sym typeface="Arial"/>
              </a:rPr>
              <a:t>sont les mêmes : plus de cas de maladie que prévu à un moment et dans un lieu donné. Certaines personnes utilisent ces termes de manière interchangeable. D'autres font la distinction entre les deux termes, utilisant </a:t>
            </a:r>
            <a:r>
              <a:rPr lang="fr-FR" sz="1300" i="1" dirty="0">
                <a:latin typeface="Arial"/>
                <a:ea typeface="Arial"/>
                <a:cs typeface="Arial"/>
                <a:sym typeface="Arial"/>
              </a:rPr>
              <a:t>f</a:t>
            </a:r>
            <a:r>
              <a:rPr lang="fr-FR" i="1" noProof="0" dirty="0">
                <a:latin typeface="Arial"/>
                <a:ea typeface="Arial"/>
                <a:cs typeface="Arial"/>
                <a:sym typeface="Arial"/>
              </a:rPr>
              <a:t>lambée </a:t>
            </a:r>
            <a:r>
              <a:rPr lang="fr-FR" sz="1300" dirty="0">
                <a:latin typeface="Arial"/>
                <a:ea typeface="Arial"/>
                <a:cs typeface="Arial"/>
                <a:sym typeface="Arial"/>
              </a:rPr>
              <a:t>pour une situation plus locale et </a:t>
            </a:r>
            <a:r>
              <a:rPr lang="fr-FR" sz="1300" i="1" dirty="0">
                <a:latin typeface="Arial"/>
                <a:ea typeface="Arial"/>
                <a:cs typeface="Arial"/>
                <a:sym typeface="Arial"/>
              </a:rPr>
              <a:t>épidémie </a:t>
            </a:r>
            <a:r>
              <a:rPr lang="fr-FR" sz="1300" dirty="0">
                <a:latin typeface="Arial"/>
                <a:ea typeface="Arial"/>
                <a:cs typeface="Arial"/>
                <a:sym typeface="Arial"/>
              </a:rPr>
              <a:t>pour une situation plus large et plus répandue.  Qu'est-ce qui est plus important que prévu ? Comment le savoir ? Certains pays utilisent des </a:t>
            </a:r>
            <a:r>
              <a:rPr lang="fr-FR" sz="1300" b="1" dirty="0">
                <a:latin typeface="Arial"/>
                <a:ea typeface="Arial"/>
                <a:cs typeface="Arial"/>
                <a:sym typeface="Arial"/>
              </a:rPr>
              <a:t>seuils </a:t>
            </a:r>
            <a:r>
              <a:rPr lang="fr-FR" sz="1300" dirty="0">
                <a:latin typeface="Arial"/>
                <a:ea typeface="Arial"/>
                <a:cs typeface="Arial"/>
                <a:sym typeface="Arial"/>
              </a:rPr>
              <a:t>pour le déterminer. Les seuils peuvent être calculés en examinant les données de surveillance antérieures.</a:t>
            </a:r>
            <a:endParaRPr lang="fr-FR" noProof="0" dirty="0"/>
          </a:p>
          <a:p>
            <a:pPr marL="0" indent="0">
              <a:spcBef>
                <a:spcPts val="1649"/>
              </a:spcBef>
              <a:buClr>
                <a:schemeClr val="dk1"/>
              </a:buClr>
              <a:buSzPts val="1200"/>
            </a:pPr>
            <a:endParaRPr dirty="0"/>
          </a:p>
        </p:txBody>
      </p:sp>
      <p:sp>
        <p:nvSpPr>
          <p:cNvPr id="333" name="Google Shape;333;p5: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5</a:t>
            </a:fld>
            <a:endParaRPr sz="1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6: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8" name="Google Shape;348;p6: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solidFill>
                  <a:schemeClr val="tx1"/>
                </a:solidFill>
                <a:latin typeface="Arial"/>
                <a:ea typeface="Arial"/>
                <a:cs typeface="Arial"/>
                <a:sym typeface="Arial"/>
              </a:rPr>
              <a:t>Notes de l'instructeur :</a:t>
            </a:r>
            <a:endParaRPr lang="fr-FR" noProof="0" dirty="0">
              <a:solidFill>
                <a:schemeClr val="tx1"/>
              </a:solidFill>
            </a:endParaRPr>
          </a:p>
          <a:p>
            <a:pPr marL="0" indent="0">
              <a:lnSpc>
                <a:spcPct val="115000"/>
              </a:lnSpc>
              <a:spcBef>
                <a:spcPts val="634"/>
              </a:spcBef>
              <a:buClr>
                <a:schemeClr val="dk1"/>
              </a:buClr>
              <a:buSzPts val="1200"/>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Les graphiques de cette diapositive et de la suivante ont été utilisés dans l'atelier 1, pour illustrer le concept des seuils. La définition d'un </a:t>
            </a:r>
            <a:r>
              <a:rPr lang="fr-FR" sz="1300" b="1" dirty="0">
                <a:solidFill>
                  <a:schemeClr val="tx1"/>
                </a:solidFill>
                <a:latin typeface="Arial"/>
                <a:ea typeface="Arial"/>
                <a:cs typeface="Arial"/>
                <a:sym typeface="Arial"/>
              </a:rPr>
              <a:t>seuil </a:t>
            </a:r>
            <a:r>
              <a:rPr lang="fr-FR" sz="1300" dirty="0">
                <a:solidFill>
                  <a:schemeClr val="tx1"/>
                </a:solidFill>
                <a:latin typeface="Arial"/>
                <a:ea typeface="Arial"/>
                <a:cs typeface="Arial"/>
                <a:sym typeface="Arial"/>
              </a:rPr>
              <a:t>est la suivante : la magnitude ou l'intensité qui doit être dépassée pour qu'une certaine réaction, un certain résultat ou une certaine réponse se produise. Ce graphique présente les données de surveillance des maladies diarrhéiques au Botswana avec les seuils. Un </a:t>
            </a:r>
            <a:r>
              <a:rPr lang="fr-FR" sz="1300" b="1" dirty="0">
                <a:solidFill>
                  <a:schemeClr val="tx1"/>
                </a:solidFill>
                <a:latin typeface="Arial"/>
                <a:ea typeface="Arial"/>
                <a:cs typeface="Arial"/>
                <a:sym typeface="Arial"/>
              </a:rPr>
              <a:t>seuil d'alerte </a:t>
            </a:r>
            <a:r>
              <a:rPr lang="fr-FR" sz="1300" dirty="0">
                <a:solidFill>
                  <a:schemeClr val="tx1"/>
                </a:solidFill>
                <a:latin typeface="Arial"/>
                <a:ea typeface="Arial"/>
                <a:cs typeface="Arial"/>
                <a:sym typeface="Arial"/>
              </a:rPr>
              <a:t>(</a:t>
            </a:r>
            <a:r>
              <a:rPr lang="fr-FR" sz="1300" i="1" dirty="0">
                <a:solidFill>
                  <a:schemeClr val="tx1"/>
                </a:solidFill>
                <a:latin typeface="Arial"/>
                <a:ea typeface="Arial"/>
                <a:cs typeface="Arial"/>
                <a:sym typeface="Arial"/>
              </a:rPr>
              <a:t>ligne bleue</a:t>
            </a:r>
            <a:r>
              <a:rPr lang="fr-FR" sz="1300" dirty="0">
                <a:solidFill>
                  <a:schemeClr val="tx1"/>
                </a:solidFill>
                <a:latin typeface="Arial"/>
                <a:ea typeface="Arial"/>
                <a:cs typeface="Arial"/>
                <a:sym typeface="Arial"/>
              </a:rPr>
              <a:t>) indique au personnel de santé et à l'équipe de surveillance qu'une </a:t>
            </a:r>
            <a:r>
              <a:rPr lang="fr-FR" noProof="0" dirty="0">
                <a:solidFill>
                  <a:schemeClr val="tx1"/>
                </a:solidFill>
                <a:latin typeface="Arial"/>
                <a:ea typeface="Arial"/>
                <a:cs typeface="Arial"/>
                <a:sym typeface="Arial"/>
              </a:rPr>
              <a:t>investigation</a:t>
            </a:r>
            <a:r>
              <a:rPr lang="fr-FR" sz="1300" dirty="0">
                <a:solidFill>
                  <a:schemeClr val="tx1"/>
                </a:solidFill>
                <a:latin typeface="Arial"/>
                <a:ea typeface="Arial"/>
                <a:cs typeface="Arial"/>
                <a:sym typeface="Arial"/>
              </a:rPr>
              <a:t> plus approfondie est nécessaire. Un </a:t>
            </a:r>
            <a:r>
              <a:rPr lang="fr-FR" sz="1300" b="1" dirty="0">
                <a:solidFill>
                  <a:schemeClr val="tx1"/>
                </a:solidFill>
                <a:latin typeface="Arial"/>
                <a:ea typeface="Arial"/>
                <a:cs typeface="Arial"/>
                <a:sym typeface="Arial"/>
              </a:rPr>
              <a:t>seuil d'action </a:t>
            </a:r>
            <a:r>
              <a:rPr lang="fr-FR" sz="1300" dirty="0">
                <a:solidFill>
                  <a:schemeClr val="tx1"/>
                </a:solidFill>
                <a:latin typeface="Arial"/>
                <a:ea typeface="Arial"/>
                <a:cs typeface="Arial"/>
                <a:sym typeface="Arial"/>
              </a:rPr>
              <a:t>(</a:t>
            </a:r>
            <a:r>
              <a:rPr lang="fr-FR" sz="1300" i="1" dirty="0">
                <a:solidFill>
                  <a:schemeClr val="tx1"/>
                </a:solidFill>
                <a:latin typeface="Arial"/>
                <a:ea typeface="Arial"/>
                <a:cs typeface="Arial"/>
                <a:sym typeface="Arial"/>
              </a:rPr>
              <a:t>ligne rouge</a:t>
            </a:r>
            <a:r>
              <a:rPr lang="fr-FR" sz="1300" dirty="0">
                <a:solidFill>
                  <a:schemeClr val="tx1"/>
                </a:solidFill>
                <a:latin typeface="Arial"/>
                <a:ea typeface="Arial"/>
                <a:cs typeface="Arial"/>
                <a:sym typeface="Arial"/>
              </a:rPr>
              <a:t>) exige une réponse active allant au-delà de la confirmation ou de la clarification du problème.</a:t>
            </a: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sz="1300" b="1" u="sng" dirty="0">
                <a:solidFill>
                  <a:schemeClr val="tx1"/>
                </a:solidFill>
                <a:latin typeface="Arial"/>
                <a:ea typeface="Arial"/>
                <a:cs typeface="Arial"/>
                <a:sym typeface="Arial"/>
              </a:rPr>
              <a:t>Dites</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il convient également de noter ici qu'il n'y a parfois qu'un seul seuil, car un seul cas de certaines maladies peut nécessiter une action, de sorte qu'aucun seuil d'alerte distinct n'est nécessaire. </a:t>
            </a: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sz="1300" b="1" dirty="0">
              <a:solidFill>
                <a:schemeClr val="tx1"/>
              </a:solidFill>
              <a:latin typeface="Arial"/>
              <a:ea typeface="Arial"/>
              <a:cs typeface="Arial"/>
              <a:sym typeface="Arial"/>
            </a:endParaRPr>
          </a:p>
          <a:p>
            <a:pPr marL="181240" indent="-181240" defTabSz="966612">
              <a:spcBef>
                <a:spcPts val="381"/>
              </a:spcBef>
              <a:buClr>
                <a:schemeClr val="dk1"/>
              </a:buClr>
              <a:buSzPts val="1200"/>
              <a:buFont typeface="Wingdings" panose="05000000000000000000" pitchFamily="2" charset="2"/>
              <a:buChar char="§"/>
              <a:defRPr/>
            </a:pPr>
            <a:r>
              <a:rPr lang="fr-FR" sz="1300" b="1" u="sng" dirty="0">
                <a:solidFill>
                  <a:schemeClr val="tx1"/>
                </a:solidFill>
                <a:latin typeface="Arial"/>
                <a:ea typeface="Arial"/>
                <a:cs typeface="Arial"/>
                <a:sym typeface="Arial"/>
              </a:rPr>
              <a:t>Demander</a:t>
            </a:r>
            <a:r>
              <a:rPr lang="fr-FR" sz="1300" b="1" dirty="0">
                <a:solidFill>
                  <a:schemeClr val="tx1"/>
                </a:solidFill>
                <a:latin typeface="Arial"/>
                <a:ea typeface="Arial"/>
                <a:cs typeface="Arial"/>
                <a:sym typeface="Arial"/>
              </a:rPr>
              <a:t> : </a:t>
            </a:r>
            <a:r>
              <a:rPr lang="fr-FR" sz="1300" dirty="0">
                <a:solidFill>
                  <a:schemeClr val="tx1"/>
                </a:solidFill>
                <a:latin typeface="Arial"/>
                <a:ea typeface="Arial"/>
                <a:cs typeface="Arial"/>
                <a:sym typeface="Arial"/>
              </a:rPr>
              <a:t>le seuil d'alerte ou d'action a-t-il été atteint au cours d'une semaine de ce graphique ?</a:t>
            </a:r>
            <a:r>
              <a:rPr lang="fr-FR" sz="1300" b="1" dirty="0">
                <a:solidFill>
                  <a:schemeClr val="tx1"/>
                </a:solidFill>
                <a:latin typeface="Arial"/>
                <a:ea typeface="Arial"/>
                <a:cs typeface="Arial"/>
                <a:sym typeface="Arial"/>
              </a:rPr>
              <a:t> Réponse :</a:t>
            </a:r>
            <a:r>
              <a:rPr lang="fr-FR" sz="1300" i="1" dirty="0">
                <a:solidFill>
                  <a:schemeClr val="tx1"/>
                </a:solidFill>
                <a:latin typeface="Arial"/>
                <a:ea typeface="Arial"/>
                <a:cs typeface="Arial"/>
                <a:sym typeface="Arial"/>
              </a:rPr>
              <a:t> Non.</a:t>
            </a:r>
            <a:endParaRPr lang="fr-FR" noProof="0" dirty="0">
              <a:solidFill>
                <a:schemeClr val="tx1"/>
              </a:solidFill>
            </a:endParaRPr>
          </a:p>
          <a:p>
            <a:pPr marL="181240" indent="-181240">
              <a:spcBef>
                <a:spcPts val="381"/>
              </a:spcBef>
              <a:buClr>
                <a:schemeClr val="dk1"/>
              </a:buClr>
              <a:buSzPts val="1200"/>
              <a:buFont typeface="Wingdings" panose="05000000000000000000" pitchFamily="2" charset="2"/>
              <a:buChar char="§"/>
            </a:pPr>
            <a:endParaRPr lang="fr-FR" noProof="0" dirty="0">
              <a:solidFill>
                <a:schemeClr val="tx1"/>
              </a:solidFill>
            </a:endParaRPr>
          </a:p>
          <a:p>
            <a:pPr marL="261791" indent="-181240">
              <a:spcBef>
                <a:spcPts val="381"/>
              </a:spcBef>
              <a:buClr>
                <a:schemeClr val="dk1"/>
              </a:buClr>
              <a:buSzPts val="1200"/>
              <a:buFont typeface="Wingdings" panose="05000000000000000000" pitchFamily="2" charset="2"/>
              <a:buChar char="§"/>
            </a:pPr>
            <a:endParaRPr lang="fr-FR" sz="1300" dirty="0">
              <a:solidFill>
                <a:schemeClr val="tx1"/>
              </a:solidFill>
              <a:latin typeface="Arial"/>
              <a:ea typeface="Arial"/>
              <a:cs typeface="Arial"/>
              <a:sym typeface="Arial"/>
            </a:endParaRPr>
          </a:p>
          <a:p>
            <a:pPr marL="181240" indent="-181240">
              <a:spcBef>
                <a:spcPts val="381"/>
              </a:spcBef>
              <a:buClr>
                <a:schemeClr val="dk1"/>
              </a:buClr>
              <a:buSzPts val="1200"/>
              <a:buFont typeface="Wingdings" panose="05000000000000000000" pitchFamily="2" charset="2"/>
              <a:buChar char="§"/>
            </a:pPr>
            <a:r>
              <a:rPr lang="fr-FR" b="1" u="sng" noProof="0" dirty="0">
                <a:solidFill>
                  <a:schemeClr val="tx1"/>
                </a:solidFill>
                <a:latin typeface="Arial"/>
                <a:ea typeface="Arial"/>
                <a:cs typeface="Arial"/>
                <a:sym typeface="Arial"/>
              </a:rPr>
              <a:t>Remerciez</a:t>
            </a:r>
            <a:r>
              <a:rPr lang="fr-FR" sz="1300" b="1" dirty="0">
                <a:solidFill>
                  <a:schemeClr val="tx1"/>
                </a:solidFill>
                <a:latin typeface="Arial"/>
                <a:ea typeface="Arial"/>
                <a:cs typeface="Arial"/>
                <a:sym typeface="Arial"/>
              </a:rPr>
              <a:t> </a:t>
            </a:r>
            <a:r>
              <a:rPr lang="fr-FR" sz="1300" dirty="0">
                <a:solidFill>
                  <a:schemeClr val="tx1"/>
                </a:solidFill>
                <a:latin typeface="Arial"/>
                <a:ea typeface="Arial"/>
                <a:cs typeface="Arial"/>
                <a:sym typeface="Arial"/>
              </a:rPr>
              <a:t>les participants pour leurs réponses.</a:t>
            </a:r>
            <a:endParaRPr dirty="0">
              <a:solidFill>
                <a:schemeClr val="tx1"/>
              </a:solidFill>
            </a:endParaRPr>
          </a:p>
        </p:txBody>
      </p:sp>
      <p:sp>
        <p:nvSpPr>
          <p:cNvPr id="349" name="Google Shape;349;p6: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6</a:t>
            </a:fld>
            <a:endParaRPr sz="19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7: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2" name="Google Shape;362;p7: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Cette diapositive a également été montrée précédemment dans la l'atelier 1. Le seuil de certaines maladies est simplement une constante, comme un seul cas de choléra. Dans ce graphique, le seuil est de cinq cas de </a:t>
            </a:r>
            <a:r>
              <a:rPr lang="fr-FR" sz="1300" i="1" dirty="0">
                <a:latin typeface="Arial"/>
                <a:ea typeface="Arial"/>
                <a:cs typeface="Arial"/>
                <a:sym typeface="Arial"/>
              </a:rPr>
              <a:t>salmonelle </a:t>
            </a:r>
            <a:r>
              <a:rPr lang="fr-FR" sz="1300" dirty="0">
                <a:latin typeface="Arial"/>
                <a:ea typeface="Arial"/>
                <a:cs typeface="Arial"/>
                <a:sym typeface="Arial"/>
              </a:rPr>
              <a:t>en un mois.</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defTabSz="966612">
              <a:lnSpc>
                <a:spcPct val="115000"/>
              </a:lnSpc>
              <a:spcBef>
                <a:spcPts val="634"/>
              </a:spcBef>
              <a:buClr>
                <a:schemeClr val="dk1"/>
              </a:buClr>
              <a:buSzPts val="1200"/>
              <a:buFont typeface="Wingdings" panose="05000000000000000000" pitchFamily="2" charset="2"/>
              <a:buChar char="§"/>
              <a:defRP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Voyez-vous dans ce graphique des signes d'une (ou </a:t>
            </a:r>
            <a:r>
              <a:rPr lang="fr-FR" sz="1300" i="1" dirty="0">
                <a:latin typeface="Arial"/>
                <a:ea typeface="Arial"/>
                <a:cs typeface="Arial"/>
                <a:sym typeface="Arial"/>
              </a:rPr>
              <a:t>de plusieurs) flambée(s) </a:t>
            </a:r>
            <a:r>
              <a:rPr lang="fr-FR" sz="1300" dirty="0">
                <a:latin typeface="Arial"/>
                <a:ea typeface="Arial"/>
                <a:cs typeface="Arial"/>
                <a:sym typeface="Arial"/>
              </a:rPr>
              <a:t>possible(s) ? Si oui, que voyez-vous ?</a:t>
            </a:r>
            <a:r>
              <a:rPr lang="fr-FR" sz="1300" b="1" dirty="0">
                <a:latin typeface="Arial"/>
                <a:ea typeface="Arial"/>
                <a:cs typeface="Arial"/>
                <a:sym typeface="Arial"/>
              </a:rPr>
              <a:t> Réponse :</a:t>
            </a:r>
            <a:r>
              <a:rPr lang="fr-FR" sz="1300" i="1" dirty="0">
                <a:latin typeface="Arial"/>
                <a:ea typeface="Arial"/>
                <a:cs typeface="Arial"/>
                <a:sym typeface="Arial"/>
              </a:rPr>
              <a:t> Oui (tous les mois où les cas observés dépassent le seuil), en particulier de février à août 2013.</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a:t>
            </a:r>
            <a:endParaRPr dirty="0"/>
          </a:p>
        </p:txBody>
      </p:sp>
      <p:sp>
        <p:nvSpPr>
          <p:cNvPr id="363" name="Google Shape;363;p7: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7</a:t>
            </a:fld>
            <a:endParaRPr sz="1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8: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4" name="Google Shape;374;p8: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lnSpc>
                <a:spcPct val="115000"/>
              </a:lnSpc>
              <a:buClr>
                <a:schemeClr val="dk1"/>
              </a:buClr>
              <a:buSzPts val="1200"/>
            </a:pPr>
            <a:r>
              <a:rPr lang="fr-FR" sz="1300" b="1" dirty="0">
                <a:latin typeface="Arial"/>
                <a:ea typeface="Arial"/>
                <a:cs typeface="Arial"/>
                <a:sym typeface="Arial"/>
              </a:rPr>
              <a:t>Notes de l'instructeur :</a:t>
            </a:r>
            <a:endParaRPr lang="fr-FR" sz="1300" dirty="0">
              <a:latin typeface="Arial"/>
              <a:ea typeface="Arial"/>
              <a:cs typeface="Arial"/>
              <a:sym typeface="Arial"/>
            </a:endParaRPr>
          </a:p>
          <a:p>
            <a:pPr marL="181240" indent="-100689">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Demander</a:t>
            </a:r>
            <a:r>
              <a:rPr lang="fr-FR" sz="1300" b="1" dirty="0">
                <a:latin typeface="Arial"/>
                <a:ea typeface="Arial"/>
                <a:cs typeface="Arial"/>
                <a:sym typeface="Arial"/>
              </a:rPr>
              <a:t> : </a:t>
            </a:r>
            <a:r>
              <a:rPr lang="fr-FR" sz="1300" dirty="0">
                <a:latin typeface="Arial"/>
                <a:ea typeface="Arial"/>
                <a:cs typeface="Arial"/>
                <a:sym typeface="Arial"/>
              </a:rPr>
              <a:t>Comment identifions-nous les flambées?</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spcBef>
                <a:spcPts val="634"/>
              </a:spcBef>
              <a:buSzPct val="100000"/>
              <a:buFont typeface="Wingdings" panose="05000000000000000000" pitchFamily="2" charset="2"/>
              <a:buChar char="§"/>
            </a:pPr>
            <a:r>
              <a:rPr lang="fr-FR" b="1" u="sng" noProof="0"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 </a:t>
            </a:r>
            <a:r>
              <a:rPr lang="fr-FR" sz="1300" b="1" dirty="0">
                <a:latin typeface="Arial"/>
                <a:ea typeface="Arial"/>
                <a:cs typeface="Arial"/>
                <a:sym typeface="Arial"/>
              </a:rPr>
              <a:t>Réponse : </a:t>
            </a:r>
            <a:r>
              <a:rPr lang="fr-FR" sz="1300" i="1" dirty="0">
                <a:latin typeface="Arial"/>
                <a:ea typeface="Arial"/>
                <a:cs typeface="Arial"/>
                <a:sym typeface="Arial"/>
              </a:rPr>
              <a:t>Les épidémies sont généralement identifiées ou reconnues de différentes manières. </a:t>
            </a:r>
            <a:r>
              <a:rPr lang="fr-FR" sz="1300" b="1" dirty="0">
                <a:latin typeface="Arial"/>
                <a:ea typeface="Arial"/>
                <a:cs typeface="Arial"/>
                <a:sym typeface="Arial"/>
              </a:rPr>
              <a:t>&lt;CLIQUER&gt;</a:t>
            </a:r>
            <a:endParaRPr lang="fr-FR" noProof="0" dirty="0"/>
          </a:p>
          <a:p>
            <a:pPr marL="181240" indent="-181240">
              <a:lnSpc>
                <a:spcPct val="115000"/>
              </a:lnSpc>
              <a:spcBef>
                <a:spcPts val="634"/>
              </a:spcBef>
              <a:buClr>
                <a:schemeClr val="dk1"/>
              </a:buClr>
              <a:buSzPts val="1200"/>
              <a:buFont typeface="Wingdings" panose="05000000000000000000" pitchFamily="2" charset="2"/>
              <a:buChar char="§"/>
            </a:pPr>
            <a:endParaRPr lang="fr-FR" sz="1300" i="1" dirty="0">
              <a:latin typeface="Arial"/>
              <a:ea typeface="Arial"/>
              <a:cs typeface="Arial"/>
              <a:sym typeface="Arial"/>
            </a:endParaRPr>
          </a:p>
          <a:p>
            <a:pPr marL="181240" indent="-181240">
              <a:lnSpc>
                <a:spcPct val="115000"/>
              </a:lnSpc>
              <a:spcBef>
                <a:spcPts val="634"/>
              </a:spcBef>
              <a:buSzPct val="1000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Au cours de l'atelier 1, nous avons discuté de l</a:t>
            </a:r>
            <a:r>
              <a:rPr lang="fr-FR" noProof="0" dirty="0">
                <a:latin typeface="Arial"/>
                <a:ea typeface="Arial"/>
                <a:cs typeface="Arial"/>
                <a:sym typeface="Arial"/>
              </a:rPr>
              <a:t>a revue</a:t>
            </a:r>
            <a:r>
              <a:rPr lang="fr-FR" sz="1300" dirty="0">
                <a:latin typeface="Arial"/>
                <a:ea typeface="Arial"/>
                <a:cs typeface="Arial"/>
                <a:sym typeface="Arial"/>
              </a:rPr>
              <a:t> réguli</a:t>
            </a:r>
            <a:r>
              <a:rPr lang="fr-FR" noProof="0" dirty="0">
                <a:latin typeface="Arial"/>
                <a:ea typeface="Arial"/>
                <a:cs typeface="Arial"/>
                <a:sym typeface="Arial"/>
              </a:rPr>
              <a:t>è</a:t>
            </a:r>
            <a:r>
              <a:rPr lang="fr-FR" sz="1300" dirty="0">
                <a:latin typeface="Arial"/>
                <a:ea typeface="Arial"/>
                <a:cs typeface="Arial"/>
                <a:sym typeface="Arial"/>
              </a:rPr>
              <a:t>re des données de surveillance afin d'identifier les augmentations de l'occurrence des maladies qui pourraient refléter une éventuelle épidémie</a:t>
            </a:r>
            <a:r>
              <a:rPr lang="fr-FR" sz="1300" b="1" dirty="0">
                <a:latin typeface="Arial"/>
                <a:ea typeface="Arial"/>
                <a:cs typeface="Arial"/>
                <a:sym typeface="Arial"/>
              </a:rPr>
              <a:t>. &lt;CLIQUER&gt; </a:t>
            </a:r>
            <a:r>
              <a:rPr lang="fr-FR" sz="1300" dirty="0">
                <a:latin typeface="Arial"/>
                <a:ea typeface="Arial"/>
                <a:cs typeface="Arial"/>
                <a:sym typeface="Arial"/>
              </a:rPr>
              <a:t>Un clinicien ou un vétérinaire peut remarquer et signaler un seul cas inhabituel ou quelques patients atteints d'une maladie spécifique (par exemple : méningite bactérienne chez plus d'un patient pédiatrique). </a:t>
            </a:r>
            <a:r>
              <a:rPr lang="fr-FR" sz="1300" b="1" dirty="0">
                <a:latin typeface="Arial"/>
                <a:ea typeface="Arial"/>
                <a:cs typeface="Arial"/>
                <a:sym typeface="Arial"/>
              </a:rPr>
              <a:t>&lt;CLIQUER&gt;</a:t>
            </a:r>
            <a:endParaRPr lang="fr-FR" noProof="0" dirty="0"/>
          </a:p>
          <a:p>
            <a:pPr marL="275216" indent="-181240">
              <a:lnSpc>
                <a:spcPct val="115000"/>
              </a:lnSpc>
              <a:spcBef>
                <a:spcPts val="634"/>
              </a:spcBef>
              <a:buSzPct val="1000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SzPct val="1000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De même, le laboratoire peut détecter un cas de maladie inhabituelle, ou le personnel du laboratoire peut remarquer une augmentation des demandes ou des tests positifs pour une maladie particulière. </a:t>
            </a:r>
            <a:r>
              <a:rPr lang="fr-FR" sz="1300" b="1" dirty="0">
                <a:latin typeface="Arial"/>
                <a:ea typeface="Arial"/>
                <a:cs typeface="Arial"/>
                <a:sym typeface="Arial"/>
              </a:rPr>
              <a:t>&lt;CLIQUER&gt; </a:t>
            </a:r>
            <a:r>
              <a:rPr lang="fr-FR" sz="1300" dirty="0">
                <a:latin typeface="Arial"/>
                <a:ea typeface="Arial"/>
                <a:cs typeface="Arial"/>
                <a:sym typeface="Arial"/>
              </a:rPr>
              <a:t>Une catastrophe naturelle ou provoquée par les humains peut déclencher une surveillance accrue. </a:t>
            </a:r>
            <a:r>
              <a:rPr lang="fr-FR" sz="1300" b="1" dirty="0">
                <a:latin typeface="Arial"/>
                <a:ea typeface="Arial"/>
                <a:cs typeface="Arial"/>
                <a:sym typeface="Arial"/>
              </a:rPr>
              <a:t>&lt;CLIQUER&gt; </a:t>
            </a:r>
            <a:endParaRPr lang="fr-FR" noProof="0" dirty="0"/>
          </a:p>
          <a:p>
            <a:pPr marL="664546" lvl="1" indent="-87264">
              <a:lnSpc>
                <a:spcPct val="115000"/>
              </a:lnSpc>
              <a:spcBef>
                <a:spcPts val="634"/>
              </a:spcBef>
            </a:pPr>
            <a:endParaRPr lang="fr-FR" sz="1300" b="1" dirty="0">
              <a:latin typeface="Arial"/>
              <a:ea typeface="Arial"/>
              <a:cs typeface="Arial"/>
              <a:sym typeface="Arial"/>
            </a:endParaRPr>
          </a:p>
          <a:p>
            <a:pPr marL="664546" lvl="1" indent="-181240">
              <a:lnSpc>
                <a:spcPct val="115000"/>
              </a:lnSpc>
              <a:spcBef>
                <a:spcPts val="634"/>
              </a:spcBef>
              <a:buSzPct val="100000"/>
              <a:buFont typeface="Courier New" panose="02070309020205020404" pitchFamily="49" charset="0"/>
              <a:buChar char="o"/>
            </a:pPr>
            <a:r>
              <a:rPr lang="fr-FR" sz="1300" dirty="0">
                <a:latin typeface="Arial"/>
                <a:ea typeface="Arial"/>
                <a:cs typeface="Arial"/>
                <a:sym typeface="Arial"/>
              </a:rPr>
              <a:t>Un membre du public inquiet peut contacter le centre de santé ou le bureau de santé publique au sujet de cas survenus dans la communauté. </a:t>
            </a:r>
            <a:r>
              <a:rPr lang="fr-FR" sz="1300" b="1" dirty="0">
                <a:latin typeface="Arial"/>
                <a:ea typeface="Arial"/>
                <a:cs typeface="Arial"/>
                <a:sym typeface="Arial"/>
              </a:rPr>
              <a:t>&lt;CLIQUER&gt;</a:t>
            </a:r>
            <a:endParaRPr lang="fr-FR" noProof="0" dirty="0"/>
          </a:p>
          <a:p>
            <a:pPr marL="758522" lvl="1" indent="-181240">
              <a:lnSpc>
                <a:spcPct val="115000"/>
              </a:lnSpc>
              <a:spcBef>
                <a:spcPts val="634"/>
              </a:spcBef>
              <a:buSzPct val="100000"/>
              <a:buFont typeface="Courier New" panose="02070309020205020404" pitchFamily="49" charset="0"/>
              <a:buChar char="o"/>
            </a:pPr>
            <a:endParaRPr lang="fr-FR" sz="1300" b="1" dirty="0">
              <a:latin typeface="Arial"/>
              <a:ea typeface="Arial"/>
              <a:cs typeface="Arial"/>
              <a:sym typeface="Arial"/>
            </a:endParaRPr>
          </a:p>
          <a:p>
            <a:pPr marL="664546" lvl="1" indent="-181240">
              <a:lnSpc>
                <a:spcPct val="115000"/>
              </a:lnSpc>
              <a:spcBef>
                <a:spcPts val="634"/>
              </a:spcBef>
              <a:buSzPct val="100000"/>
              <a:buFont typeface="Courier New" panose="02070309020205020404" pitchFamily="49" charset="0"/>
              <a:buChar char="o"/>
            </a:pPr>
            <a:r>
              <a:rPr lang="fr-FR" sz="1300" dirty="0">
                <a:latin typeface="Arial"/>
                <a:ea typeface="Arial"/>
                <a:cs typeface="Arial"/>
                <a:sym typeface="Arial"/>
              </a:rPr>
              <a:t>De même, les médias traditionnels (journaux, télévision, etc.) peuvent être les premiers à signaler une épidémie présumée.</a:t>
            </a:r>
            <a:endParaRPr lang="fr-FR" sz="1300" b="1" dirty="0">
              <a:latin typeface="Arial"/>
              <a:ea typeface="Arial"/>
              <a:cs typeface="Arial"/>
              <a:sym typeface="Arial"/>
            </a:endParaRPr>
          </a:p>
          <a:p>
            <a:pPr marL="758522" lvl="1" indent="-181240">
              <a:lnSpc>
                <a:spcPct val="115000"/>
              </a:lnSpc>
              <a:spcBef>
                <a:spcPts val="634"/>
              </a:spcBef>
              <a:buSzPct val="100000"/>
              <a:buFont typeface="Courier New" panose="02070309020205020404" pitchFamily="49" charset="0"/>
              <a:buChar char="o"/>
            </a:pPr>
            <a:endParaRPr lang="fr-FR" sz="1300" b="1" dirty="0">
              <a:latin typeface="Arial"/>
              <a:ea typeface="Arial"/>
              <a:cs typeface="Arial"/>
              <a:sym typeface="Arial"/>
            </a:endParaRPr>
          </a:p>
          <a:p>
            <a:pPr marL="664546" lvl="1" indent="-181240">
              <a:lnSpc>
                <a:spcPct val="115000"/>
              </a:lnSpc>
              <a:spcBef>
                <a:spcPts val="634"/>
              </a:spcBef>
              <a:buSzPct val="100000"/>
              <a:buFont typeface="Courier New" panose="02070309020205020404" pitchFamily="49" charset="0"/>
              <a:buChar char="o"/>
            </a:pPr>
            <a:r>
              <a:rPr lang="fr-FR" sz="1300" dirty="0">
                <a:latin typeface="Arial"/>
                <a:ea typeface="Arial"/>
                <a:cs typeface="Arial"/>
                <a:sym typeface="Arial"/>
              </a:rPr>
              <a:t>Plus récemment, des rapports sur une épidémie présumée ou un groupe de cas peuvent apparaître sur les médias sociaux.  </a:t>
            </a:r>
            <a:endParaRPr lang="fr-FR" noProof="0" dirty="0"/>
          </a:p>
          <a:p>
            <a:pPr marL="483306" lvl="1" indent="0">
              <a:lnSpc>
                <a:spcPct val="115000"/>
              </a:lnSpc>
              <a:spcBef>
                <a:spcPts val="634"/>
              </a:spcBef>
            </a:pPr>
            <a:r>
              <a:rPr lang="fr-FR" sz="1300" dirty="0">
                <a:latin typeface="Arial"/>
                <a:ea typeface="Arial"/>
                <a:cs typeface="Arial"/>
                <a:sym typeface="Arial"/>
              </a:rPr>
              <a:t> </a:t>
            </a:r>
            <a:endParaRPr lang="fr-FR" noProof="0" dirty="0"/>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Le personnel de santé publique doit enquêter sur ces rapports, en particulier s'il reçoit plusieurs rapports de sources différentes.</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Connaissez-vous un exemple où </a:t>
            </a:r>
            <a:r>
              <a:rPr lang="fr-FR" sz="1300" b="1" dirty="0">
                <a:latin typeface="Arial"/>
                <a:ea typeface="Arial"/>
                <a:cs typeface="Arial"/>
                <a:sym typeface="Arial"/>
              </a:rPr>
              <a:t>un clinicien </a:t>
            </a:r>
            <a:r>
              <a:rPr lang="fr-FR" sz="1300" dirty="0">
                <a:latin typeface="Arial"/>
                <a:ea typeface="Arial"/>
                <a:cs typeface="Arial"/>
                <a:sym typeface="Arial"/>
              </a:rPr>
              <a:t>ou un </a:t>
            </a:r>
            <a:r>
              <a:rPr lang="fr-FR" sz="1300" b="1" dirty="0">
                <a:latin typeface="Arial"/>
                <a:ea typeface="Arial"/>
                <a:cs typeface="Arial"/>
                <a:sym typeface="Arial"/>
              </a:rPr>
              <a:t>vétérinaire </a:t>
            </a:r>
            <a:r>
              <a:rPr lang="fr-FR" sz="1300" dirty="0">
                <a:latin typeface="Arial"/>
                <a:ea typeface="Arial"/>
                <a:cs typeface="Arial"/>
                <a:sym typeface="Arial"/>
              </a:rPr>
              <a:t>a remarqué un seul cas inhabituel ou une augmentation des cas d'une maladie spécifique dans le district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a:t>
            </a:r>
            <a:endParaRPr lang="fr-FR" b="0" u="none" noProof="0" dirty="0"/>
          </a:p>
          <a:p>
            <a:pPr marL="261791" indent="-181240">
              <a:lnSpc>
                <a:spcPct val="115000"/>
              </a:lnSpc>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Connaissez-vous un cas où </a:t>
            </a:r>
            <a:r>
              <a:rPr lang="fr-FR" sz="1300" b="1" dirty="0">
                <a:latin typeface="Arial"/>
                <a:ea typeface="Arial"/>
                <a:cs typeface="Arial"/>
                <a:sym typeface="Arial"/>
              </a:rPr>
              <a:t>les médias </a:t>
            </a:r>
            <a:r>
              <a:rPr lang="fr-FR" sz="1300" dirty="0">
                <a:latin typeface="Arial"/>
                <a:ea typeface="Arial"/>
                <a:cs typeface="Arial"/>
                <a:sym typeface="Arial"/>
              </a:rPr>
              <a:t>se sont inquiétés d'une maladie dont les autorités sanitaires n'avaient pas connaissance dans leur district ? </a:t>
            </a:r>
            <a:endParaRPr lang="fr-FR" noProof="0" dirty="0"/>
          </a:p>
          <a:p>
            <a:pPr marL="261791" indent="-181240">
              <a:lnSpc>
                <a:spcPct val="115000"/>
              </a:lnSpc>
              <a:buClr>
                <a:schemeClr val="dk1"/>
              </a:buClr>
              <a:buSzPts val="1200"/>
              <a:buFont typeface="Wingdings" panose="05000000000000000000" pitchFamily="2" charset="2"/>
              <a:buChar char="§"/>
            </a:pPr>
            <a:endParaRPr lang="fr-FR" sz="1300" dirty="0">
              <a:latin typeface="Arial"/>
              <a:ea typeface="Arial"/>
              <a:cs typeface="Arial"/>
              <a:sym typeface="Arial"/>
            </a:endParaRPr>
          </a:p>
          <a:p>
            <a:pPr marL="181240" indent="-181240">
              <a:lnSpc>
                <a:spcPct val="115000"/>
              </a:lnSpc>
              <a:buClr>
                <a:schemeClr val="dk1"/>
              </a:buClr>
              <a:buSzPts val="1200"/>
              <a:buFont typeface="Wingdings" panose="05000000000000000000" pitchFamily="2" charset="2"/>
              <a:buChar char="§"/>
            </a:pPr>
            <a:r>
              <a:rPr lang="fr-FR" sz="1300" b="1" u="sng" dirty="0">
                <a:latin typeface="Arial"/>
                <a:ea typeface="Arial"/>
                <a:cs typeface="Arial"/>
                <a:sym typeface="Arial"/>
              </a:rPr>
              <a:t>Remerciez</a:t>
            </a:r>
            <a:r>
              <a:rPr lang="fr-FR" sz="1300" b="1" dirty="0">
                <a:latin typeface="Arial"/>
                <a:ea typeface="Arial"/>
                <a:cs typeface="Arial"/>
                <a:sym typeface="Arial"/>
              </a:rPr>
              <a:t> </a:t>
            </a:r>
            <a:r>
              <a:rPr lang="fr-FR" sz="1300" dirty="0">
                <a:latin typeface="Arial"/>
                <a:ea typeface="Arial"/>
                <a:cs typeface="Arial"/>
                <a:sym typeface="Arial"/>
              </a:rPr>
              <a:t>les participants pour leurs réponses.</a:t>
            </a:r>
            <a:endParaRPr lang="fr-FR" b="0" u="none" noProof="0" dirty="0"/>
          </a:p>
        </p:txBody>
      </p:sp>
      <p:sp>
        <p:nvSpPr>
          <p:cNvPr id="375" name="Google Shape;375;p8: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8</a:t>
            </a:fld>
            <a:endParaRPr sz="1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9:notes"/>
          <p:cNvSpPr>
            <a:spLocks noGrp="1" noRot="1" noChangeAspect="1"/>
          </p:cNvSpPr>
          <p:nvPr>
            <p:ph type="sldImg" idx="2"/>
          </p:nvPr>
        </p:nvSpPr>
        <p:spPr>
          <a:xfrm>
            <a:off x="487363" y="733425"/>
            <a:ext cx="6503987" cy="36591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1" name="Google Shape;381;p9:notes"/>
          <p:cNvSpPr txBox="1">
            <a:spLocks noGrp="1"/>
          </p:cNvSpPr>
          <p:nvPr>
            <p:ph type="body" idx="1"/>
          </p:nvPr>
        </p:nvSpPr>
        <p:spPr>
          <a:xfrm>
            <a:off x="748453" y="4637247"/>
            <a:ext cx="5980853" cy="4390549"/>
          </a:xfrm>
          <a:prstGeom prst="rect">
            <a:avLst/>
          </a:prstGeom>
          <a:noFill/>
          <a:ln>
            <a:noFill/>
          </a:ln>
        </p:spPr>
        <p:txBody>
          <a:bodyPr spcFirstLastPara="1" wrap="square" lIns="98469" tIns="49234" rIns="98469" bIns="49234" anchor="t" anchorCtr="0">
            <a:noAutofit/>
          </a:bodyPr>
          <a:lstStyle/>
          <a:p>
            <a:pPr marL="0" indent="0">
              <a:buClr>
                <a:schemeClr val="dk1"/>
              </a:buClr>
              <a:buSzPts val="1200"/>
            </a:pPr>
            <a:r>
              <a:rPr lang="fr-FR" sz="1300" b="1" dirty="0">
                <a:latin typeface="Arial"/>
                <a:ea typeface="Arial"/>
                <a:cs typeface="Arial"/>
                <a:sym typeface="Arial"/>
              </a:rPr>
              <a:t>Notes de l'instructeur :</a:t>
            </a:r>
            <a:endParaRPr lang="fr-FR" noProof="0" dirty="0"/>
          </a:p>
          <a:p>
            <a:pPr marL="181240" indent="-100689">
              <a:lnSpc>
                <a:spcPct val="115000"/>
              </a:lnSpc>
              <a:spcBef>
                <a:spcPts val="634"/>
              </a:spcBef>
              <a:buClr>
                <a:schemeClr val="dk1"/>
              </a:buClr>
              <a:buSzPts val="1200"/>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Supposons que nous ayons découvert une augmentation du nombre de cas (une flambée potentielle) grâce à l'une des méthodes que nous venons d'évoquer. Devons-nous </a:t>
            </a:r>
            <a:r>
              <a:rPr lang="fr-FR" noProof="0" dirty="0">
                <a:latin typeface="Arial"/>
                <a:ea typeface="Arial"/>
                <a:cs typeface="Arial"/>
                <a:sym typeface="Arial"/>
              </a:rPr>
              <a:t>investigue</a:t>
            </a:r>
            <a:r>
              <a:rPr lang="fr-FR" sz="1300" dirty="0">
                <a:latin typeface="Arial"/>
                <a:ea typeface="Arial"/>
                <a:cs typeface="Arial"/>
                <a:sym typeface="Arial"/>
              </a:rPr>
              <a:t>r </a:t>
            </a:r>
            <a:r>
              <a:rPr lang="fr-FR" sz="1300" b="1" dirty="0">
                <a:latin typeface="Arial"/>
                <a:ea typeface="Arial"/>
                <a:cs typeface="Arial"/>
                <a:sym typeface="Arial"/>
              </a:rPr>
              <a:t>? &lt;CLIQUER&gt; </a:t>
            </a:r>
            <a:endParaRPr lang="fr-FR" noProof="0" dirty="0"/>
          </a:p>
          <a:p>
            <a:pPr marL="261791" indent="-181240">
              <a:lnSpc>
                <a:spcPct val="115000"/>
              </a:lnSpc>
              <a:spcBef>
                <a:spcPts val="634"/>
              </a:spcBef>
              <a:buClr>
                <a:schemeClr val="dk1"/>
              </a:buClr>
              <a:buSzPts val="1200"/>
              <a:buFont typeface="Wingdings" panose="05000000000000000000" pitchFamily="2" charset="2"/>
              <a:buChar char="§"/>
            </a:pPr>
            <a:endParaRPr lang="fr-FR" sz="1300" b="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Quels sont les facteurs liés à la maladie qui pourraient influencer la décision des agents de santé publique d’investiguer une flambée ?</a:t>
            </a:r>
            <a:endParaRPr lang="fr-FR" noProof="0" dirty="0"/>
          </a:p>
          <a:p>
            <a:pPr marL="181240" indent="-100689">
              <a:lnSpc>
                <a:spcPct val="115000"/>
              </a:lnSpc>
              <a:spcBef>
                <a:spcPts val="634"/>
              </a:spcBef>
              <a:buClr>
                <a:schemeClr val="dk1"/>
              </a:buClr>
              <a:buSzPts val="1200"/>
            </a:pPr>
            <a:endParaRPr lang="fr-FR" sz="1300" i="1" dirty="0">
              <a:latin typeface="Arial"/>
              <a:ea typeface="Arial"/>
              <a:cs typeface="Arial"/>
              <a:sym typeface="Arial"/>
            </a:endParaRPr>
          </a:p>
          <a:p>
            <a:pPr marL="181240" indent="-181240">
              <a:lnSpc>
                <a:spcPct val="115000"/>
              </a:lnSpc>
              <a:spcBef>
                <a:spcPts val="634"/>
              </a:spcBef>
              <a:buClr>
                <a:schemeClr val="dk1"/>
              </a:buClr>
              <a:buSzPts val="1200"/>
              <a:buFont typeface="Noto Sans Symbols"/>
              <a:buChar char="❖"/>
            </a:pPr>
            <a:r>
              <a:rPr lang="fr-FR" sz="1300" b="1" i="1" dirty="0">
                <a:latin typeface="Arial"/>
                <a:ea typeface="Arial"/>
                <a:cs typeface="Arial"/>
                <a:sym typeface="Arial"/>
              </a:rPr>
              <a:t>Notez les suggestions sur un tableau blanc et comparez-les aux informations figurant sur cette diapositive.</a:t>
            </a:r>
            <a:endParaRPr lang="fr-FR" noProof="0" dirty="0"/>
          </a:p>
          <a:p>
            <a:pPr marL="181240" indent="-100689">
              <a:lnSpc>
                <a:spcPct val="115000"/>
              </a:lnSpc>
              <a:spcBef>
                <a:spcPts val="634"/>
              </a:spcBef>
              <a:buClr>
                <a:schemeClr val="dk1"/>
              </a:buClr>
              <a:buSzPts val="1200"/>
            </a:pPr>
            <a:endParaRPr lang="fr-FR" sz="1300" b="1" i="1"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Posez la question</a:t>
            </a:r>
            <a:r>
              <a:rPr lang="fr-FR" sz="1300" b="1" dirty="0">
                <a:latin typeface="Arial"/>
                <a:ea typeface="Arial"/>
                <a:cs typeface="Arial"/>
                <a:sym typeface="Arial"/>
              </a:rPr>
              <a:t> : </a:t>
            </a:r>
            <a:r>
              <a:rPr lang="fr-FR" sz="1300" dirty="0">
                <a:latin typeface="Arial"/>
                <a:ea typeface="Arial"/>
                <a:cs typeface="Arial"/>
                <a:sym typeface="Arial"/>
              </a:rPr>
              <a:t>Selon vous, quels sont les facteurs des ministères de la santé, de l'agriculture et de l'environnement qui influencent la décision des agents de santé publique d’investiguer une flambée ?</a:t>
            </a:r>
          </a:p>
          <a:p>
            <a:pPr marL="0" indent="0">
              <a:lnSpc>
                <a:spcPct val="115000"/>
              </a:lnSpc>
              <a:spcBef>
                <a:spcPts val="634"/>
              </a:spcBef>
              <a:buClr>
                <a:schemeClr val="dk1"/>
              </a:buClr>
              <a:buSzPts val="1200"/>
            </a:pPr>
            <a:endParaRPr lang="fr-FR" sz="1300" dirty="0">
              <a:latin typeface="Arial"/>
              <a:ea typeface="Arial"/>
              <a:cs typeface="Arial"/>
              <a:sym typeface="Arial"/>
            </a:endParaRPr>
          </a:p>
          <a:p>
            <a:pPr marL="181240" indent="-181240">
              <a:lnSpc>
                <a:spcPct val="115000"/>
              </a:lnSpc>
              <a:spcBef>
                <a:spcPts val="634"/>
              </a:spcBef>
              <a:buClr>
                <a:schemeClr val="dk1"/>
              </a:buClr>
              <a:buSzPts val="1200"/>
              <a:buFont typeface="Wingdings" panose="05000000000000000000" pitchFamily="2" charset="2"/>
              <a:buChar char="§"/>
            </a:pPr>
            <a:r>
              <a:rPr lang="fr-FR" sz="1300" b="1" u="sng" dirty="0">
                <a:latin typeface="Arial"/>
                <a:ea typeface="Arial"/>
                <a:cs typeface="Arial"/>
                <a:sym typeface="Arial"/>
              </a:rPr>
              <a:t>Dites</a:t>
            </a:r>
            <a:r>
              <a:rPr lang="fr-FR" sz="1300" b="1" dirty="0">
                <a:latin typeface="Arial"/>
                <a:ea typeface="Arial"/>
                <a:cs typeface="Arial"/>
                <a:sym typeface="Arial"/>
              </a:rPr>
              <a:t> : </a:t>
            </a:r>
            <a:r>
              <a:rPr lang="fr-FR" sz="1300" dirty="0">
                <a:latin typeface="Arial"/>
                <a:ea typeface="Arial"/>
                <a:cs typeface="Arial"/>
                <a:sym typeface="Arial"/>
              </a:rPr>
              <a:t>La réponse à une flambée potentielle dépendra des facteurs liés à la maladie ainsi que des facteurs liés à votre structure sanitaire, à votre district ou aux ministères de la santé, de l'agriculture et de l'environnement.  L'évaluation de chacun de ces facteurs permet d'identifier quand une </a:t>
            </a:r>
            <a:r>
              <a:rPr lang="fr-FR" noProof="0" dirty="0">
                <a:latin typeface="Arial"/>
                <a:ea typeface="Arial"/>
                <a:cs typeface="Arial"/>
                <a:sym typeface="Arial"/>
              </a:rPr>
              <a:t>investigation</a:t>
            </a:r>
            <a:r>
              <a:rPr lang="fr-FR" sz="1300" dirty="0">
                <a:latin typeface="Arial"/>
                <a:ea typeface="Arial"/>
                <a:cs typeface="Arial"/>
                <a:sym typeface="Arial"/>
              </a:rPr>
              <a:t> est nécessaire et quelles sont les situations qui doivent faire l'objet d'une </a:t>
            </a:r>
            <a:r>
              <a:rPr lang="fr-FR" noProof="0" dirty="0">
                <a:latin typeface="Arial"/>
                <a:ea typeface="Arial"/>
                <a:cs typeface="Arial"/>
                <a:sym typeface="Arial"/>
              </a:rPr>
              <a:t>investigation</a:t>
            </a:r>
            <a:r>
              <a:rPr lang="fr-FR" sz="1300" dirty="0">
                <a:latin typeface="Arial"/>
                <a:ea typeface="Arial"/>
                <a:cs typeface="Arial"/>
                <a:sym typeface="Arial"/>
              </a:rPr>
              <a:t> prioritaire.</a:t>
            </a:r>
            <a:endParaRPr lang="fr-FR" noProof="0" dirty="0"/>
          </a:p>
          <a:p>
            <a:pPr marL="0" indent="0">
              <a:spcBef>
                <a:spcPts val="1649"/>
              </a:spcBef>
              <a:buClr>
                <a:schemeClr val="dk1"/>
              </a:buClr>
              <a:buSzPts val="1200"/>
            </a:pPr>
            <a:endParaRPr dirty="0"/>
          </a:p>
        </p:txBody>
      </p:sp>
      <p:sp>
        <p:nvSpPr>
          <p:cNvPr id="382" name="Google Shape;382;p9:notes"/>
          <p:cNvSpPr txBox="1">
            <a:spLocks noGrp="1"/>
          </p:cNvSpPr>
          <p:nvPr>
            <p:ph type="sldNum" idx="12"/>
          </p:nvPr>
        </p:nvSpPr>
        <p:spPr>
          <a:xfrm>
            <a:off x="4235028" y="9271159"/>
            <a:ext cx="3241040" cy="488395"/>
          </a:xfrm>
          <a:prstGeom prst="rect">
            <a:avLst/>
          </a:prstGeom>
          <a:noFill/>
          <a:ln>
            <a:noFill/>
          </a:ln>
        </p:spPr>
        <p:txBody>
          <a:bodyPr spcFirstLastPara="1" wrap="square" lIns="98469" tIns="49234" rIns="98469" bIns="49234" anchor="b" anchorCtr="0">
            <a:noAutofit/>
          </a:bodyPr>
          <a:lstStyle/>
          <a:p>
            <a:pPr algn="r">
              <a:buSzPts val="1800"/>
            </a:pPr>
            <a:fld id="{00000000-1234-1234-1234-123412341234}" type="slidenum">
              <a:rPr lang="fr-FR" sz="1900"/>
              <a:pPr algn="r">
                <a:buSzPts val="1800"/>
              </a:pPr>
              <a:t>9</a:t>
            </a:fld>
            <a:endParaRPr sz="19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3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3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33"/>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33"/>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8" name="Google Shape;18;p33"/>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33"/>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33"/>
          <p:cNvSpPr txBox="1"/>
          <p:nvPr/>
        </p:nvSpPr>
        <p:spPr>
          <a:xfrm>
            <a:off x="518160" y="4166499"/>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33"/>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33"/>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33"/>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33"/>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90"/>
        <p:cNvGrpSpPr/>
        <p:nvPr/>
      </p:nvGrpSpPr>
      <p:grpSpPr>
        <a:xfrm>
          <a:off x="0" y="0"/>
          <a:ext cx="0" cy="0"/>
          <a:chOff x="0" y="0"/>
          <a:chExt cx="0" cy="0"/>
        </a:xfrm>
      </p:grpSpPr>
      <p:sp>
        <p:nvSpPr>
          <p:cNvPr id="91" name="Google Shape;91;p4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92" name="Google Shape;92;p4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93" name="Google Shape;93;p42"/>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94" name="Google Shape;94;p4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95" name="Google Shape;95;p42"/>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96" name="Google Shape;96;p4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97" name="Google Shape;97;p42"/>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98" name="Google Shape;98;p42"/>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99" name="Google Shape;99;p42"/>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42"/>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01" name="Google Shape;101;p42"/>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02"/>
        <p:cNvGrpSpPr/>
        <p:nvPr/>
      </p:nvGrpSpPr>
      <p:grpSpPr>
        <a:xfrm>
          <a:off x="0" y="0"/>
          <a:ext cx="0" cy="0"/>
          <a:chOff x="0" y="0"/>
          <a:chExt cx="0" cy="0"/>
        </a:xfrm>
      </p:grpSpPr>
      <p:sp>
        <p:nvSpPr>
          <p:cNvPr id="103" name="Google Shape;103;p4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04" name="Google Shape;104;p4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05" name="Google Shape;105;p43"/>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06" name="Google Shape;106;p43"/>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07" name="Google Shape;107;p43"/>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08" name="Google Shape;108;p43"/>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09" name="Google Shape;109;p43"/>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10" name="Google Shape;110;p43"/>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1" name="Google Shape;111;p43"/>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12" name="Google Shape;112;p43"/>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13" name="Google Shape;113;p43"/>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114"/>
        <p:cNvGrpSpPr/>
        <p:nvPr/>
      </p:nvGrpSpPr>
      <p:grpSpPr>
        <a:xfrm>
          <a:off x="0" y="0"/>
          <a:ext cx="0" cy="0"/>
          <a:chOff x="0" y="0"/>
          <a:chExt cx="0" cy="0"/>
        </a:xfrm>
      </p:grpSpPr>
      <p:sp>
        <p:nvSpPr>
          <p:cNvPr id="115" name="Google Shape;115;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6" name="Google Shape;116;p4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7" name="Google Shape;117;p4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8" name="Google Shape;118;p4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9" name="Google Shape;119;p4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0" name="Google Shape;120;p44"/>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21" name="Google Shape;121;p44"/>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22"/>
        <p:cNvGrpSpPr/>
        <p:nvPr/>
      </p:nvGrpSpPr>
      <p:grpSpPr>
        <a:xfrm>
          <a:off x="0" y="0"/>
          <a:ext cx="0" cy="0"/>
          <a:chOff x="0" y="0"/>
          <a:chExt cx="0" cy="0"/>
        </a:xfrm>
      </p:grpSpPr>
      <p:sp>
        <p:nvSpPr>
          <p:cNvPr id="123" name="Google Shape;123;p45"/>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24" name="Google Shape;124;p4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25" name="Google Shape;125;p45"/>
          <p:cNvGraphicFramePr/>
          <p:nvPr/>
        </p:nvGraphicFramePr>
        <p:xfrm>
          <a:off x="1505065" y="1917027"/>
          <a:ext cx="9181875" cy="4276750"/>
        </p:xfrm>
        <a:graphic>
          <a:graphicData uri="http://schemas.openxmlformats.org/drawingml/2006/table">
            <a:tbl>
              <a:tblPr>
                <a:noFill/>
                <a:tableStyleId>{F646CF59-F24E-4ADE-85A4-E0257EC88396}</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Objectives </a:t>
                      </a:r>
                      <a:r>
                        <a:rPr lang="fr-FR" sz="2000" b="0" u="none" strike="noStrike" cap="none">
                          <a:solidFill>
                            <a:schemeClr val="dk1"/>
                          </a:solidFill>
                          <a:latin typeface="Arial"/>
                          <a:ea typeface="Arial"/>
                          <a:cs typeface="Arial"/>
                          <a:sym typeface="Arial"/>
                        </a:rPr>
                        <a:t>of</a:t>
                      </a:r>
                      <a:r>
                        <a:rPr lang="fr-FR" sz="2000" u="none" strike="noStrike" cap="none">
                          <a:solidFill>
                            <a:schemeClr val="dk1"/>
                          </a:solidFill>
                          <a:latin typeface="Arial"/>
                          <a:ea typeface="Arial"/>
                          <a:cs typeface="Arial"/>
                          <a:sym typeface="Arial"/>
                        </a:rPr>
                        <a:t> the lesson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Discovery Dialogue </a:t>
                      </a:r>
                      <a:r>
                        <a:rPr lang="fr-FR" sz="2000" u="none" strike="noStrike" cap="none">
                          <a:solidFill>
                            <a:schemeClr val="dk1"/>
                          </a:solidFill>
                          <a:latin typeface="Arial"/>
                          <a:ea typeface="Arial"/>
                          <a:cs typeface="Arial"/>
                          <a:sym typeface="Arial"/>
                        </a:rPr>
                        <a:t>invites sharing of ideas and experiences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Activity </a:t>
                      </a:r>
                      <a:r>
                        <a:rPr lang="fr-FR" sz="2000" b="0" u="none" strike="noStrike" cap="none">
                          <a:solidFill>
                            <a:schemeClr val="dk1"/>
                          </a:solidFill>
                          <a:latin typeface="Arial"/>
                          <a:ea typeface="Arial"/>
                          <a:cs typeface="Arial"/>
                          <a:sym typeface="Arial"/>
                        </a:rPr>
                        <a:t>completed by </a:t>
                      </a:r>
                      <a:r>
                        <a:rPr lang="fr-FR" sz="2000" u="none" strike="noStrike" cap="none">
                          <a:solidFill>
                            <a:schemeClr val="dk1"/>
                          </a:solidFill>
                          <a:latin typeface="Arial"/>
                          <a:ea typeface="Arial"/>
                          <a:cs typeface="Arial"/>
                          <a:sym typeface="Arial"/>
                        </a:rPr>
                        <a:t>individual or group</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Highlight </a:t>
                      </a:r>
                      <a:r>
                        <a:rPr lang="fr-FR" sz="2000" b="0" u="none" strike="noStrike" cap="none">
                          <a:solidFill>
                            <a:schemeClr val="dk1"/>
                          </a:solidFill>
                          <a:latin typeface="Arial"/>
                          <a:ea typeface="Arial"/>
                          <a:cs typeface="Arial"/>
                          <a:sym typeface="Arial"/>
                        </a:rPr>
                        <a:t>of </a:t>
                      </a:r>
                      <a:r>
                        <a:rPr lang="fr-FR" sz="2000" u="none" strike="noStrike" cap="none">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26" name="Google Shape;126;p45"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27" name="Google Shape;127;p45"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28" name="Google Shape;128;p45"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29" name="Google Shape;129;p45"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30" name="Google Shape;130;p4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1" name="Google Shape;131;p45"/>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32" name="Google Shape;132;p45"/>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33"/>
        <p:cNvGrpSpPr/>
        <p:nvPr/>
      </p:nvGrpSpPr>
      <p:grpSpPr>
        <a:xfrm>
          <a:off x="0" y="0"/>
          <a:ext cx="0" cy="0"/>
          <a:chOff x="0" y="0"/>
          <a:chExt cx="0" cy="0"/>
        </a:xfrm>
      </p:grpSpPr>
      <p:pic>
        <p:nvPicPr>
          <p:cNvPr id="134" name="Google Shape;134;p46"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35" name="Google Shape;135;p4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6" name="Google Shape;136;p4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7" name="Google Shape;137;p4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38" name="Google Shape;138;p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9" name="Google Shape;139;p4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40" name="Google Shape;140;p46"/>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41" name="Google Shape;141;p46"/>
          <p:cNvSpPr txBox="1"/>
          <p:nvPr/>
        </p:nvSpPr>
        <p:spPr>
          <a:xfrm>
            <a:off x="871452" y="389258"/>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42"/>
        <p:cNvGrpSpPr/>
        <p:nvPr/>
      </p:nvGrpSpPr>
      <p:grpSpPr>
        <a:xfrm>
          <a:off x="0" y="0"/>
          <a:ext cx="0" cy="0"/>
          <a:chOff x="0" y="0"/>
          <a:chExt cx="0" cy="0"/>
        </a:xfrm>
      </p:grpSpPr>
      <p:sp>
        <p:nvSpPr>
          <p:cNvPr id="143" name="Google Shape;143;p4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44" name="Google Shape;144;p4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5" name="Google Shape;145;p4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6" name="Google Shape;146;p4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7" name="Google Shape;147;p4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48"/>
        <p:cNvGrpSpPr/>
        <p:nvPr/>
      </p:nvGrpSpPr>
      <p:grpSpPr>
        <a:xfrm>
          <a:off x="0" y="0"/>
          <a:ext cx="0" cy="0"/>
          <a:chOff x="0" y="0"/>
          <a:chExt cx="0" cy="0"/>
        </a:xfrm>
      </p:grpSpPr>
      <p:sp>
        <p:nvSpPr>
          <p:cNvPr id="149" name="Google Shape;149;p4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50" name="Google Shape;150;p4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4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2" name="Google Shape;152;p4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3" name="Google Shape;153;p4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54"/>
        <p:cNvGrpSpPr/>
        <p:nvPr/>
      </p:nvGrpSpPr>
      <p:grpSpPr>
        <a:xfrm>
          <a:off x="0" y="0"/>
          <a:ext cx="0" cy="0"/>
          <a:chOff x="0" y="0"/>
          <a:chExt cx="0" cy="0"/>
        </a:xfrm>
      </p:grpSpPr>
      <p:sp>
        <p:nvSpPr>
          <p:cNvPr id="155" name="Google Shape;155;p4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56" name="Google Shape;156;p49"/>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7" name="Google Shape;157;p49"/>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58" name="Google Shape;158;p4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4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4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1" name="Google Shape;161;p4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62"/>
        <p:cNvGrpSpPr/>
        <p:nvPr/>
      </p:nvGrpSpPr>
      <p:grpSpPr>
        <a:xfrm>
          <a:off x="0" y="0"/>
          <a:ext cx="0" cy="0"/>
          <a:chOff x="0" y="0"/>
          <a:chExt cx="0" cy="0"/>
        </a:xfrm>
      </p:grpSpPr>
      <p:sp>
        <p:nvSpPr>
          <p:cNvPr id="163" name="Google Shape;163;p5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64" name="Google Shape;164;p50"/>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50"/>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66" name="Google Shape;166;p5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7" name="Google Shape;167;p5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8" name="Google Shape;168;p5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9" name="Google Shape;169;p5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70"/>
        <p:cNvGrpSpPr/>
        <p:nvPr/>
      </p:nvGrpSpPr>
      <p:grpSpPr>
        <a:xfrm>
          <a:off x="0" y="0"/>
          <a:ext cx="0" cy="0"/>
          <a:chOff x="0" y="0"/>
          <a:chExt cx="0" cy="0"/>
        </a:xfrm>
      </p:grpSpPr>
      <p:pic>
        <p:nvPicPr>
          <p:cNvPr id="171" name="Google Shape;171;p51"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72" name="Google Shape;172;p51"/>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3" name="Google Shape;173;p5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74" name="Google Shape;174;p5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5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6" name="Google Shape;176;p5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7" name="Google Shape;177;p5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5"/>
        <p:cNvGrpSpPr/>
        <p:nvPr/>
      </p:nvGrpSpPr>
      <p:grpSpPr>
        <a:xfrm>
          <a:off x="0" y="0"/>
          <a:ext cx="0" cy="0"/>
          <a:chOff x="0" y="0"/>
          <a:chExt cx="0" cy="0"/>
        </a:xfrm>
      </p:grpSpPr>
      <p:sp>
        <p:nvSpPr>
          <p:cNvPr id="26" name="Google Shape;26;p34"/>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7" name="Google Shape;27;p3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8" name="Google Shape;28;p34"/>
          <p:cNvGraphicFramePr/>
          <p:nvPr/>
        </p:nvGraphicFramePr>
        <p:xfrm>
          <a:off x="1505065" y="1917027"/>
          <a:ext cx="9181875" cy="4276750"/>
        </p:xfrm>
        <a:graphic>
          <a:graphicData uri="http://schemas.openxmlformats.org/drawingml/2006/table">
            <a:tbl>
              <a:tblPr>
                <a:noFill/>
                <a:tableStyleId>{F646CF59-F24E-4ADE-85A4-E0257EC88396}</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9" name="Google Shape;29;p34"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0" name="Google Shape;30;p34"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1" name="Google Shape;31;p34"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2" name="Google Shape;32;p34"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3" name="Google Shape;33;p3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 name="Google Shape;34;p34"/>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5" name="Google Shape;35;p34"/>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78"/>
        <p:cNvGrpSpPr/>
        <p:nvPr/>
      </p:nvGrpSpPr>
      <p:grpSpPr>
        <a:xfrm>
          <a:off x="0" y="0"/>
          <a:ext cx="0" cy="0"/>
          <a:chOff x="0" y="0"/>
          <a:chExt cx="0" cy="0"/>
        </a:xfrm>
      </p:grpSpPr>
      <p:sp>
        <p:nvSpPr>
          <p:cNvPr id="179" name="Google Shape;179;p5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0" name="Google Shape;180;p5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1" name="Google Shape;181;p5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2" name="Google Shape;182;p52"/>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83" name="Google Shape;183;p5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4" name="Google Shape;184;p5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5" name="Google Shape;185;p5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86"/>
        <p:cNvGrpSpPr/>
        <p:nvPr/>
      </p:nvGrpSpPr>
      <p:grpSpPr>
        <a:xfrm>
          <a:off x="0" y="0"/>
          <a:ext cx="0" cy="0"/>
          <a:chOff x="0" y="0"/>
          <a:chExt cx="0" cy="0"/>
        </a:xfrm>
      </p:grpSpPr>
      <p:pic>
        <p:nvPicPr>
          <p:cNvPr id="187" name="Google Shape;187;p5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8" name="Google Shape;188;p5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9" name="Google Shape;189;p53"/>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0" name="Google Shape;190;p5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1" name="Google Shape;191;p5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2" name="Google Shape;192;p5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3" name="Google Shape;193;p5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194"/>
        <p:cNvGrpSpPr/>
        <p:nvPr/>
      </p:nvGrpSpPr>
      <p:grpSpPr>
        <a:xfrm>
          <a:off x="0" y="0"/>
          <a:ext cx="0" cy="0"/>
          <a:chOff x="0" y="0"/>
          <a:chExt cx="0" cy="0"/>
        </a:xfrm>
      </p:grpSpPr>
      <p:sp>
        <p:nvSpPr>
          <p:cNvPr id="195" name="Google Shape;195;p5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 name="Google Shape;196;p5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97" name="Google Shape;197;p54"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98" name="Google Shape;198;p5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5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0" name="Google Shape;200;p5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1" name="Google Shape;201;p5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2"/>
        <p:cNvGrpSpPr/>
        <p:nvPr/>
      </p:nvGrpSpPr>
      <p:grpSpPr>
        <a:xfrm>
          <a:off x="0" y="0"/>
          <a:ext cx="0" cy="0"/>
          <a:chOff x="0" y="0"/>
          <a:chExt cx="0" cy="0"/>
        </a:xfrm>
      </p:grpSpPr>
      <p:sp>
        <p:nvSpPr>
          <p:cNvPr id="203" name="Google Shape;203;p5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5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5" name="Google Shape;205;p5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6" name="Google Shape;206;p5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7" name="Google Shape;207;p5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08"/>
        <p:cNvGrpSpPr/>
        <p:nvPr/>
      </p:nvGrpSpPr>
      <p:grpSpPr>
        <a:xfrm>
          <a:off x="0" y="0"/>
          <a:ext cx="0" cy="0"/>
          <a:chOff x="0" y="0"/>
          <a:chExt cx="0" cy="0"/>
        </a:xfrm>
      </p:grpSpPr>
      <p:sp>
        <p:nvSpPr>
          <p:cNvPr id="209" name="Google Shape;209;p5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0" name="Google Shape;210;p5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1" name="Google Shape;211;p5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2" name="Google Shape;212;p5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3" name="Google Shape;213;p5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4"/>
        <p:cNvGrpSpPr/>
        <p:nvPr/>
      </p:nvGrpSpPr>
      <p:grpSpPr>
        <a:xfrm>
          <a:off x="0" y="0"/>
          <a:ext cx="0" cy="0"/>
          <a:chOff x="0" y="0"/>
          <a:chExt cx="0" cy="0"/>
        </a:xfrm>
      </p:grpSpPr>
      <p:sp>
        <p:nvSpPr>
          <p:cNvPr id="215" name="Google Shape;215;p57"/>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6" name="Google Shape;216;p57"/>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7" name="Google Shape;217;p57"/>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8" name="Google Shape;218;p57"/>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9" name="Google Shape;219;p57"/>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0" name="Google Shape;220;p5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5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2" name="Google Shape;222;p5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3" name="Google Shape;223;p5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4"/>
        <p:cNvGrpSpPr/>
        <p:nvPr/>
      </p:nvGrpSpPr>
      <p:grpSpPr>
        <a:xfrm>
          <a:off x="0" y="0"/>
          <a:ext cx="0" cy="0"/>
          <a:chOff x="0" y="0"/>
          <a:chExt cx="0" cy="0"/>
        </a:xfrm>
      </p:grpSpPr>
      <p:sp>
        <p:nvSpPr>
          <p:cNvPr id="225" name="Google Shape;225;p5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6" name="Google Shape;226;p5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7" name="Google Shape;227;p5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5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9" name="Google Shape;229;p5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0" name="Google Shape;230;p5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1"/>
        <p:cNvGrpSpPr/>
        <p:nvPr/>
      </p:nvGrpSpPr>
      <p:grpSpPr>
        <a:xfrm>
          <a:off x="0" y="0"/>
          <a:ext cx="0" cy="0"/>
          <a:chOff x="0" y="0"/>
          <a:chExt cx="0" cy="0"/>
        </a:xfrm>
      </p:grpSpPr>
      <p:sp>
        <p:nvSpPr>
          <p:cNvPr id="232" name="Google Shape;232;p5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3" name="Google Shape;233;p5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4" name="Google Shape;234;p5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1pPr>
            <a:lvl2pPr marL="0" marR="0" lvl="1"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2pPr>
            <a:lvl3pPr marL="0" marR="0" lvl="2"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3pPr>
            <a:lvl4pPr marL="0" marR="0" lvl="3"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4pPr>
            <a:lvl5pPr marL="0" marR="0" lvl="4"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5pPr>
            <a:lvl6pPr marL="0" marR="0" lvl="5"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6pPr>
            <a:lvl7pPr marL="0" marR="0" lvl="6"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7pPr>
            <a:lvl8pPr marL="0" marR="0" lvl="7"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8pPr>
            <a:lvl9pPr marL="0" marR="0" lvl="8" indent="0" algn="l" rtl="0">
              <a:spcBef>
                <a:spcPts val="0"/>
              </a:spcBef>
              <a:spcAft>
                <a:spcPts val="0"/>
              </a:spcAft>
              <a:buClr>
                <a:schemeClr val="dk1"/>
              </a:buClr>
              <a:buSzPts val="1800"/>
              <a:buFont typeface="Arial"/>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5" name="Google Shape;235;p59"/>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59"/>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7" name="Google Shape;237;p5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8" name="Google Shape;238;p5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39"/>
        <p:cNvGrpSpPr/>
        <p:nvPr/>
      </p:nvGrpSpPr>
      <p:grpSpPr>
        <a:xfrm>
          <a:off x="0" y="0"/>
          <a:ext cx="0" cy="0"/>
          <a:chOff x="0" y="0"/>
          <a:chExt cx="0" cy="0"/>
        </a:xfrm>
      </p:grpSpPr>
      <p:sp>
        <p:nvSpPr>
          <p:cNvPr id="240" name="Google Shape;240;p60"/>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6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6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3" name="Google Shape;243;p6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4" name="Google Shape;244;p6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5"/>
        <p:cNvGrpSpPr/>
        <p:nvPr/>
      </p:nvGrpSpPr>
      <p:grpSpPr>
        <a:xfrm>
          <a:off x="0" y="0"/>
          <a:ext cx="0" cy="0"/>
          <a:chOff x="0" y="0"/>
          <a:chExt cx="0" cy="0"/>
        </a:xfrm>
      </p:grpSpPr>
      <p:sp>
        <p:nvSpPr>
          <p:cNvPr id="246" name="Google Shape;246;p61"/>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7" name="Google Shape;247;p61"/>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6"/>
        <p:cNvGrpSpPr/>
        <p:nvPr/>
      </p:nvGrpSpPr>
      <p:grpSpPr>
        <a:xfrm>
          <a:off x="0" y="0"/>
          <a:ext cx="0" cy="0"/>
          <a:chOff x="0" y="0"/>
          <a:chExt cx="0" cy="0"/>
        </a:xfrm>
      </p:grpSpPr>
      <p:pic>
        <p:nvPicPr>
          <p:cNvPr id="37" name="Google Shape;37;p35"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8" name="Google Shape;38;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9" name="Google Shape;39;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 name="Google Shape;40;p35"/>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1" name="Google Shape;41;p3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2" name="Google Shape;42;p3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3" name="Google Shape;43;p3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48"/>
        <p:cNvGrpSpPr/>
        <p:nvPr/>
      </p:nvGrpSpPr>
      <p:grpSpPr>
        <a:xfrm>
          <a:off x="0" y="0"/>
          <a:ext cx="0" cy="0"/>
          <a:chOff x="0" y="0"/>
          <a:chExt cx="0" cy="0"/>
        </a:xfrm>
      </p:grpSpPr>
      <p:sp>
        <p:nvSpPr>
          <p:cNvPr id="249" name="Google Shape;249;p6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0" name="Google Shape;250;p6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1" name="Google Shape;251;p6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2"/>
        <p:cNvGrpSpPr/>
        <p:nvPr/>
      </p:nvGrpSpPr>
      <p:grpSpPr>
        <a:xfrm>
          <a:off x="0" y="0"/>
          <a:ext cx="0" cy="0"/>
          <a:chOff x="0" y="0"/>
          <a:chExt cx="0" cy="0"/>
        </a:xfrm>
      </p:grpSpPr>
      <p:sp>
        <p:nvSpPr>
          <p:cNvPr id="253" name="Google Shape;253;p6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4" name="Google Shape;254;p6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5" name="Google Shape;255;p63"/>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6"/>
        <p:cNvGrpSpPr/>
        <p:nvPr/>
      </p:nvGrpSpPr>
      <p:grpSpPr>
        <a:xfrm>
          <a:off x="0" y="0"/>
          <a:ext cx="0" cy="0"/>
          <a:chOff x="0" y="0"/>
          <a:chExt cx="0" cy="0"/>
        </a:xfrm>
      </p:grpSpPr>
      <p:sp>
        <p:nvSpPr>
          <p:cNvPr id="257" name="Google Shape;257;p64"/>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58" name="Google Shape;258;p64"/>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59" name="Google Shape;259;p64"/>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0" name="Google Shape;260;p64"/>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1" name="Google Shape;261;p64"/>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2" name="Google Shape;262;p64"/>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3"/>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4"/>
        <p:cNvGrpSpPr/>
        <p:nvPr/>
      </p:nvGrpSpPr>
      <p:grpSpPr>
        <a:xfrm>
          <a:off x="0" y="0"/>
          <a:ext cx="0" cy="0"/>
          <a:chOff x="0" y="0"/>
          <a:chExt cx="0" cy="0"/>
        </a:xfrm>
      </p:grpSpPr>
      <p:sp>
        <p:nvSpPr>
          <p:cNvPr id="265" name="Google Shape;265;p6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6" name="Google Shape;266;p66"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67" name="Google Shape;267;p6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8" name="Google Shape;268;p66"/>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69" name="Google Shape;269;p6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0"/>
        <p:cNvGrpSpPr/>
        <p:nvPr/>
      </p:nvGrpSpPr>
      <p:grpSpPr>
        <a:xfrm>
          <a:off x="0" y="0"/>
          <a:ext cx="0" cy="0"/>
          <a:chOff x="0" y="0"/>
          <a:chExt cx="0" cy="0"/>
        </a:xfrm>
      </p:grpSpPr>
      <p:sp>
        <p:nvSpPr>
          <p:cNvPr id="271" name="Google Shape;271;p67"/>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2" name="Google Shape;272;p67"/>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3" name="Google Shape;273;p67"/>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4" name="Google Shape;274;p67"/>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5" name="Google Shape;275;p67"/>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6" name="Google Shape;276;p67"/>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Objectives">
  <p:cSld name="1_Objectives">
    <p:spTree>
      <p:nvGrpSpPr>
        <p:cNvPr id="1" name="Shape 277"/>
        <p:cNvGrpSpPr/>
        <p:nvPr/>
      </p:nvGrpSpPr>
      <p:grpSpPr>
        <a:xfrm>
          <a:off x="0" y="0"/>
          <a:ext cx="0" cy="0"/>
          <a:chOff x="0" y="0"/>
          <a:chExt cx="0" cy="0"/>
        </a:xfrm>
      </p:grpSpPr>
      <p:pic>
        <p:nvPicPr>
          <p:cNvPr id="278" name="Google Shape;278;p68"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279" name="Google Shape;279;p6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0" name="Google Shape;280;p6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1" name="Google Shape;281;p68"/>
          <p:cNvSpPr txBox="1"/>
          <p:nvPr/>
        </p:nvSpPr>
        <p:spPr>
          <a:xfrm>
            <a:off x="871452" y="389258"/>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282" name="Google Shape;282;p6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3" name="Google Shape;283;p6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84" name="Google Shape;284;p6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1_Custom Layout 2">
  <p:cSld name="1_Custom Layout 2">
    <p:spTree>
      <p:nvGrpSpPr>
        <p:cNvPr id="1" name="Shape 285"/>
        <p:cNvGrpSpPr/>
        <p:nvPr/>
      </p:nvGrpSpPr>
      <p:grpSpPr>
        <a:xfrm>
          <a:off x="0" y="0"/>
          <a:ext cx="0" cy="0"/>
          <a:chOff x="0" y="0"/>
          <a:chExt cx="0" cy="0"/>
        </a:xfrm>
      </p:grpSpPr>
      <p:sp>
        <p:nvSpPr>
          <p:cNvPr id="286" name="Google Shape;286;p6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7" name="Google Shape;287;p6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8" name="Google Shape;288;p69"/>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289" name="Google Shape;289;p6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Custom Layout 2 w/ Reference Box">
  <p:cSld name="1_Custom Layout 2 w/ Reference Box">
    <p:spTree>
      <p:nvGrpSpPr>
        <p:cNvPr id="1" name="Shape 290"/>
        <p:cNvGrpSpPr/>
        <p:nvPr/>
      </p:nvGrpSpPr>
      <p:grpSpPr>
        <a:xfrm>
          <a:off x="0" y="0"/>
          <a:ext cx="0" cy="0"/>
          <a:chOff x="0" y="0"/>
          <a:chExt cx="0" cy="0"/>
        </a:xfrm>
      </p:grpSpPr>
      <p:sp>
        <p:nvSpPr>
          <p:cNvPr id="291" name="Google Shape;291;p7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2" name="Google Shape;292;p7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3" name="Google Shape;293;p70"/>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294" name="Google Shape;294;p70"/>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5" name="Google Shape;295;p7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44"/>
        <p:cNvGrpSpPr/>
        <p:nvPr/>
      </p:nvGrpSpPr>
      <p:grpSpPr>
        <a:xfrm>
          <a:off x="0" y="0"/>
          <a:ext cx="0" cy="0"/>
          <a:chOff x="0" y="0"/>
          <a:chExt cx="0" cy="0"/>
        </a:xfrm>
      </p:grpSpPr>
      <p:sp>
        <p:nvSpPr>
          <p:cNvPr id="45" name="Google Shape;45;p3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3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7" name="Google Shape;47;p3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 name="Google Shape;48;p3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 name="Google Shape;49;p3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0" name="Google Shape;50;p3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51"/>
        <p:cNvGrpSpPr/>
        <p:nvPr/>
      </p:nvGrpSpPr>
      <p:grpSpPr>
        <a:xfrm>
          <a:off x="0" y="0"/>
          <a:ext cx="0" cy="0"/>
          <a:chOff x="0" y="0"/>
          <a:chExt cx="0" cy="0"/>
        </a:xfrm>
      </p:grpSpPr>
      <p:sp>
        <p:nvSpPr>
          <p:cNvPr id="52" name="Google Shape;52;p3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 name="Google Shape;53;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4" name="Google Shape;54;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 name="Google Shape;55;p3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6" name="Google Shape;56;p3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7" name="Google Shape;57;p3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8" name="Google Shape;58;p3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59"/>
        <p:cNvGrpSpPr/>
        <p:nvPr/>
      </p:nvGrpSpPr>
      <p:grpSpPr>
        <a:xfrm>
          <a:off x="0" y="0"/>
          <a:ext cx="0" cy="0"/>
          <a:chOff x="0" y="0"/>
          <a:chExt cx="0" cy="0"/>
        </a:xfrm>
      </p:grpSpPr>
      <p:sp>
        <p:nvSpPr>
          <p:cNvPr id="60" name="Google Shape;60;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1" name="Google Shape;61;p3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3" name="Google Shape;63;p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4" name="Google Shape;64;p3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5" name="Google Shape;65;p3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66"/>
        <p:cNvGrpSpPr/>
        <p:nvPr/>
      </p:nvGrpSpPr>
      <p:grpSpPr>
        <a:xfrm>
          <a:off x="0" y="0"/>
          <a:ext cx="0" cy="0"/>
          <a:chOff x="0" y="0"/>
          <a:chExt cx="0" cy="0"/>
        </a:xfrm>
      </p:grpSpPr>
      <p:pic>
        <p:nvPicPr>
          <p:cNvPr id="67" name="Google Shape;67;p39"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8" name="Google Shape;68;p3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3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2" name="Google Shape;72;p3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3" name="Google Shape;73;p3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74"/>
        <p:cNvGrpSpPr/>
        <p:nvPr/>
      </p:nvGrpSpPr>
      <p:grpSpPr>
        <a:xfrm>
          <a:off x="0" y="0"/>
          <a:ext cx="0" cy="0"/>
          <a:chOff x="0" y="0"/>
          <a:chExt cx="0" cy="0"/>
        </a:xfrm>
      </p:grpSpPr>
      <p:sp>
        <p:nvSpPr>
          <p:cNvPr id="75" name="Google Shape;75;p4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76" name="Google Shape;76;p4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77" name="Google Shape;77;p4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4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79" name="Google Shape;79;p4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0" name="Google Shape;80;p4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1" name="Google Shape;81;p4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82"/>
        <p:cNvGrpSpPr/>
        <p:nvPr/>
      </p:nvGrpSpPr>
      <p:grpSpPr>
        <a:xfrm>
          <a:off x="0" y="0"/>
          <a:ext cx="0" cy="0"/>
          <a:chOff x="0" y="0"/>
          <a:chExt cx="0" cy="0"/>
        </a:xfrm>
      </p:grpSpPr>
      <p:pic>
        <p:nvPicPr>
          <p:cNvPr id="83" name="Google Shape;83;p4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4" name="Google Shape;84;p4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5" name="Google Shape;85;p41"/>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6" name="Google Shape;86;p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 name="Google Shape;87;p4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8" name="Google Shape;88;p4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9" name="Google Shape;89;p4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2"/>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3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1"/>
          <p:cNvSpPr txBox="1">
            <a:spLocks noGrp="1"/>
          </p:cNvSpPr>
          <p:nvPr>
            <p:ph type="body" idx="1"/>
          </p:nvPr>
        </p:nvSpPr>
        <p:spPr>
          <a:xfrm>
            <a:off x="521601" y="1809518"/>
            <a:ext cx="9308199" cy="150043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Investigation d’une </a:t>
            </a:r>
            <a:br>
              <a:rPr lang="fr-FR" dirty="0">
                <a:latin typeface="Franklin Gothic Medium" panose="020B0603020102020204" pitchFamily="34" charset="0"/>
              </a:rPr>
            </a:br>
            <a:r>
              <a:rPr lang="fr-FR" dirty="0">
                <a:latin typeface="Franklin Gothic Medium" panose="020B0603020102020204" pitchFamily="34" charset="0"/>
              </a:rPr>
              <a:t>flambée Partie 1 : </a:t>
            </a:r>
            <a:br>
              <a:rPr lang="fr-FR" dirty="0">
                <a:latin typeface="Franklin Gothic Medium" panose="020B0603020102020204" pitchFamily="34" charset="0"/>
              </a:rPr>
            </a:br>
            <a:r>
              <a:rPr lang="fr-FR" dirty="0">
                <a:latin typeface="Franklin Gothic Medium" panose="020B0603020102020204" pitchFamily="34" charset="0"/>
              </a:rPr>
              <a:t>Reconnaître une flambée</a:t>
            </a:r>
          </a:p>
        </p:txBody>
      </p:sp>
      <p:sp>
        <p:nvSpPr>
          <p:cNvPr id="302" name="Google Shape;302;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10"/>
          <p:cNvSpPr txBox="1">
            <a:spLocks noGrp="1"/>
          </p:cNvSpPr>
          <p:nvPr>
            <p:ph type="body" idx="1"/>
          </p:nvPr>
        </p:nvSpPr>
        <p:spPr>
          <a:xfrm>
            <a:off x="838199" y="1478857"/>
            <a:ext cx="10836729"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Identifier, prévenir et contrôler la maladie</a:t>
            </a:r>
            <a:endParaRPr dirty="0"/>
          </a:p>
          <a:p>
            <a:pPr marL="287020" lvl="0" indent="-287020" algn="l" rtl="0">
              <a:lnSpc>
                <a:spcPct val="100000"/>
              </a:lnSpc>
              <a:spcBef>
                <a:spcPts val="1700"/>
              </a:spcBef>
              <a:spcAft>
                <a:spcPts val="0"/>
              </a:spcAft>
              <a:buClr>
                <a:schemeClr val="dk1"/>
              </a:buClr>
              <a:buSzPts val="2800"/>
              <a:buChar char="•"/>
            </a:pPr>
            <a:r>
              <a:rPr lang="fr-FR" dirty="0"/>
              <a:t>Caractériser un problème de santé publique</a:t>
            </a:r>
            <a:endParaRPr dirty="0"/>
          </a:p>
          <a:p>
            <a:pPr marL="287020" lvl="0" indent="-287020" algn="l" rtl="0">
              <a:lnSpc>
                <a:spcPct val="100000"/>
              </a:lnSpc>
              <a:spcBef>
                <a:spcPts val="1700"/>
              </a:spcBef>
              <a:spcAft>
                <a:spcPts val="0"/>
              </a:spcAft>
              <a:buClr>
                <a:schemeClr val="dk1"/>
              </a:buClr>
              <a:buSzPts val="2800"/>
              <a:buChar char="•"/>
            </a:pPr>
            <a:r>
              <a:rPr lang="fr-FR" dirty="0"/>
              <a:t>Mener des recherches et répondre à des questions scientifiques</a:t>
            </a:r>
            <a:endParaRPr dirty="0"/>
          </a:p>
          <a:p>
            <a:pPr marL="287020" lvl="0" indent="-287020" algn="l" rtl="0">
              <a:lnSpc>
                <a:spcPct val="100000"/>
              </a:lnSpc>
              <a:spcBef>
                <a:spcPts val="1700"/>
              </a:spcBef>
              <a:spcAft>
                <a:spcPts val="0"/>
              </a:spcAft>
              <a:buClr>
                <a:schemeClr val="dk1"/>
              </a:buClr>
              <a:buSzPts val="2800"/>
              <a:buChar char="•"/>
            </a:pPr>
            <a:r>
              <a:rPr lang="fr-FR" dirty="0"/>
              <a:t>Pour des raisons politiques ou juridiques</a:t>
            </a:r>
            <a:endParaRPr dirty="0"/>
          </a:p>
          <a:p>
            <a:pPr marL="287020" lvl="0" indent="-287020" algn="l" rtl="0">
              <a:lnSpc>
                <a:spcPct val="100000"/>
              </a:lnSpc>
              <a:spcBef>
                <a:spcPts val="1700"/>
              </a:spcBef>
              <a:spcAft>
                <a:spcPts val="0"/>
              </a:spcAft>
              <a:buClr>
                <a:schemeClr val="dk1"/>
              </a:buClr>
              <a:buSzPts val="2800"/>
              <a:buChar char="•"/>
            </a:pPr>
            <a:r>
              <a:rPr lang="fr-FR" dirty="0"/>
              <a:t>Former le personnel aux méthodes d'investigation des foyers</a:t>
            </a:r>
            <a:endParaRPr dirty="0"/>
          </a:p>
        </p:txBody>
      </p:sp>
      <p:sp>
        <p:nvSpPr>
          <p:cNvPr id="393" name="Google Shape;393;p10"/>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Pourquoi investiguer ?</a:t>
            </a:r>
            <a:endParaRP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11"/>
          <p:cNvSpPr txBox="1">
            <a:spLocks noGrp="1"/>
          </p:cNvSpPr>
          <p:nvPr>
            <p:ph type="body" idx="1"/>
          </p:nvPr>
        </p:nvSpPr>
        <p:spPr>
          <a:xfrm>
            <a:off x="838200" y="2083015"/>
            <a:ext cx="4386943" cy="2962514"/>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Quels sont les exemples d'agents causaux ?</a:t>
            </a:r>
            <a:br>
              <a:rPr lang="fr-FR" dirty="0"/>
            </a:br>
            <a:endParaRPr dirty="0"/>
          </a:p>
          <a:p>
            <a:pPr marL="228600" lvl="0" indent="-228600" algn="l" rtl="0">
              <a:lnSpc>
                <a:spcPct val="100000"/>
              </a:lnSpc>
              <a:spcBef>
                <a:spcPts val="1000"/>
              </a:spcBef>
              <a:spcAft>
                <a:spcPts val="0"/>
              </a:spcAft>
              <a:buClr>
                <a:schemeClr val="dk1"/>
              </a:buClr>
              <a:buSzPts val="2800"/>
              <a:buChar char="•"/>
            </a:pPr>
            <a:r>
              <a:rPr lang="fr-FR" dirty="0"/>
              <a:t>Quels sont des exemples de modes </a:t>
            </a:r>
            <a:br>
              <a:rPr lang="fr-FR" dirty="0"/>
            </a:br>
            <a:r>
              <a:rPr lang="fr-FR" dirty="0"/>
              <a:t>de transmission ?</a:t>
            </a:r>
            <a:endParaRPr dirty="0"/>
          </a:p>
        </p:txBody>
      </p:sp>
      <p:pic>
        <p:nvPicPr>
          <p:cNvPr id="400" name="Google Shape;400;p11"/>
          <p:cNvPicPr preferRelativeResize="0"/>
          <p:nvPr/>
        </p:nvPicPr>
        <p:blipFill rotWithShape="1">
          <a:blip r:embed="rId3">
            <a:alphaModFix/>
          </a:blip>
          <a:srcRect/>
          <a:stretch/>
        </p:blipFill>
        <p:spPr>
          <a:xfrm>
            <a:off x="5499650" y="1534563"/>
            <a:ext cx="6037195" cy="4527896"/>
          </a:xfrm>
          <a:prstGeom prst="rect">
            <a:avLst/>
          </a:prstGeom>
          <a:noFill/>
          <a:ln w="12700" cap="flat" cmpd="sng">
            <a:solidFill>
              <a:schemeClr val="tx1"/>
            </a:solidFill>
            <a:prstDash val="solid"/>
            <a:round/>
            <a:headEnd type="none" w="sm" len="sm"/>
            <a:tailEnd type="none" w="sm" len="sm"/>
          </a:ln>
        </p:spPr>
      </p:pic>
      <p:sp>
        <p:nvSpPr>
          <p:cNvPr id="401" name="Google Shape;401;p11"/>
          <p:cNvSpPr txBox="1"/>
          <p:nvPr/>
        </p:nvSpPr>
        <p:spPr>
          <a:xfrm>
            <a:off x="838200" y="0"/>
            <a:ext cx="8684941"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Chaque investigation de flambée est différente</a:t>
            </a:r>
            <a:endParaRPr dirty="0">
              <a:latin typeface="Franklin Gothic Medium" panose="020B06030201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graphicFrame>
        <p:nvGraphicFramePr>
          <p:cNvPr id="407" name="Google Shape;407;p12"/>
          <p:cNvGraphicFramePr/>
          <p:nvPr>
            <p:extLst>
              <p:ext uri="{D42A27DB-BD31-4B8C-83A1-F6EECF244321}">
                <p14:modId xmlns:p14="http://schemas.microsoft.com/office/powerpoint/2010/main" val="2791350167"/>
              </p:ext>
            </p:extLst>
          </p:nvPr>
        </p:nvGraphicFramePr>
        <p:xfrm>
          <a:off x="495298" y="1624263"/>
          <a:ext cx="11201425" cy="4038925"/>
        </p:xfrm>
        <a:graphic>
          <a:graphicData uri="http://schemas.openxmlformats.org/drawingml/2006/table">
            <a:tbl>
              <a:tblPr>
                <a:noFill/>
                <a:tableStyleId>{F646CF59-F24E-4ADE-85A4-E0257EC88396}</a:tableStyleId>
              </a:tblPr>
              <a:tblGrid>
                <a:gridCol w="2177725">
                  <a:extLst>
                    <a:ext uri="{9D8B030D-6E8A-4147-A177-3AD203B41FA5}">
                      <a16:colId xmlns:a16="http://schemas.microsoft.com/office/drawing/2014/main" val="20000"/>
                    </a:ext>
                  </a:extLst>
                </a:gridCol>
                <a:gridCol w="2153650">
                  <a:extLst>
                    <a:ext uri="{9D8B030D-6E8A-4147-A177-3AD203B41FA5}">
                      <a16:colId xmlns:a16="http://schemas.microsoft.com/office/drawing/2014/main" val="20001"/>
                    </a:ext>
                  </a:extLst>
                </a:gridCol>
                <a:gridCol w="3306150">
                  <a:extLst>
                    <a:ext uri="{9D8B030D-6E8A-4147-A177-3AD203B41FA5}">
                      <a16:colId xmlns:a16="http://schemas.microsoft.com/office/drawing/2014/main" val="20002"/>
                    </a:ext>
                  </a:extLst>
                </a:gridCol>
                <a:gridCol w="3563900">
                  <a:extLst>
                    <a:ext uri="{9D8B030D-6E8A-4147-A177-3AD203B41FA5}">
                      <a16:colId xmlns:a16="http://schemas.microsoft.com/office/drawing/2014/main" val="20003"/>
                    </a:ext>
                  </a:extLst>
                </a:gridCol>
              </a:tblGrid>
              <a:tr h="1135950">
                <a:tc rowSpan="2" gridSpan="2">
                  <a:txBody>
                    <a:bodyPr/>
                    <a:lstStyle/>
                    <a:p>
                      <a:pPr marL="0" marR="0" lvl="0" indent="0" algn="l" rtl="0">
                        <a:spcBef>
                          <a:spcPts val="0"/>
                        </a:spcBef>
                        <a:spcAft>
                          <a:spcPts val="0"/>
                        </a:spcAft>
                        <a:buClr>
                          <a:schemeClr val="dk1"/>
                        </a:buClr>
                        <a:buSzPts val="3200"/>
                        <a:buFont typeface="Arial"/>
                        <a:buNone/>
                      </a:pPr>
                      <a:endParaRPr sz="3200" u="none" strike="noStrike" cap="none" dirty="0">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hMerge="1">
                  <a:txBody>
                    <a:bodyPr/>
                    <a:lstStyle/>
                    <a:p>
                      <a:endParaRPr lang="fr-FR"/>
                    </a:p>
                  </a:txBody>
                  <a:tcPr/>
                </a:tc>
                <a:tc gridSpan="2">
                  <a:txBody>
                    <a:bodyPr/>
                    <a:lstStyle/>
                    <a:p>
                      <a:pPr marL="0" marR="0" lvl="0" indent="0" algn="ctr" rtl="0">
                        <a:spcBef>
                          <a:spcPts val="0"/>
                        </a:spcBef>
                        <a:spcAft>
                          <a:spcPts val="0"/>
                        </a:spcAft>
                        <a:buClr>
                          <a:schemeClr val="dk1"/>
                        </a:buClr>
                        <a:buSzPts val="3200"/>
                        <a:buFont typeface="Arial"/>
                        <a:buNone/>
                      </a:pPr>
                      <a:r>
                        <a:rPr lang="fr-FR" sz="3200" b="0" u="none" strike="noStrike" cap="none">
                          <a:solidFill>
                            <a:schemeClr val="dk1"/>
                          </a:solidFill>
                        </a:rPr>
                        <a:t>Si le mode source/transmission est...</a:t>
                      </a:r>
                      <a:endParaRPr sz="18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extLst>
                  <a:ext uri="{0D108BD9-81ED-4DB2-BD59-A6C34878D82A}">
                    <a16:rowId xmlns:a16="http://schemas.microsoft.com/office/drawing/2014/main" val="10000"/>
                  </a:ext>
                </a:extLst>
              </a:tr>
              <a:tr h="631075">
                <a:tc gridSpan="2" vMerge="1">
                  <a:txBody>
                    <a:bodyPr/>
                    <a:lstStyle/>
                    <a:p>
                      <a:endParaRPr lang="fr-FR"/>
                    </a:p>
                  </a:txBody>
                  <a:tcPr/>
                </a:tc>
                <a:tc hMerge="1" vMerge="1">
                  <a:txBody>
                    <a:bodyPr/>
                    <a:lstStyle/>
                    <a:p>
                      <a:endParaRPr lang="fr-FR"/>
                    </a:p>
                  </a:txBody>
                  <a:tcPr/>
                </a:tc>
                <a:tc>
                  <a:txBody>
                    <a:bodyPr/>
                    <a:lstStyle/>
                    <a:p>
                      <a:pPr marL="0" marR="0" lvl="0" indent="0" algn="ctr" rtl="0">
                        <a:spcBef>
                          <a:spcPts val="0"/>
                        </a:spcBef>
                        <a:spcAft>
                          <a:spcPts val="0"/>
                        </a:spcAft>
                        <a:buClr>
                          <a:srgbClr val="000000"/>
                        </a:buClr>
                        <a:buSzPts val="3200"/>
                        <a:buFont typeface="Arial"/>
                        <a:buNone/>
                      </a:pPr>
                      <a:r>
                        <a:rPr lang="fr-FR" sz="3200" b="1" u="none" strike="noStrike" cap="none">
                          <a:solidFill>
                            <a:srgbClr val="000000"/>
                          </a:solidFill>
                        </a:rPr>
                        <a:t>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0000"/>
                        </a:buClr>
                        <a:buSzPts val="3200"/>
                        <a:buFont typeface="Arial"/>
                        <a:buNone/>
                      </a:pPr>
                      <a:r>
                        <a:rPr lang="fr-FR" sz="3200" b="1" u="none" strike="noStrike" cap="none">
                          <a:solidFill>
                            <a:srgbClr val="000000"/>
                          </a:solidFill>
                        </a:rPr>
                        <a:t>Inconnu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1135950">
                <a:tc rowSpan="2">
                  <a:txBody>
                    <a:bodyPr/>
                    <a:lstStyle/>
                    <a:p>
                      <a:pPr marL="0" marR="0" lvl="0" indent="0" algn="ctr" rtl="0">
                        <a:spcBef>
                          <a:spcPts val="0"/>
                        </a:spcBef>
                        <a:spcAft>
                          <a:spcPts val="0"/>
                        </a:spcAft>
                        <a:buClr>
                          <a:schemeClr val="dk1"/>
                        </a:buClr>
                        <a:buSzPts val="3200"/>
                        <a:buFont typeface="Arial"/>
                        <a:buNone/>
                      </a:pPr>
                      <a:r>
                        <a:rPr lang="fr-FR" sz="3200" b="0" u="none" strike="noStrike" cap="none" dirty="0">
                          <a:solidFill>
                            <a:schemeClr val="dk1"/>
                          </a:solidFill>
                        </a:rPr>
                        <a:t>Si l'agent causal</a:t>
                      </a:r>
                      <a:br>
                        <a:rPr lang="fr-FR" sz="3200" b="0" u="none" strike="noStrike" cap="none" dirty="0">
                          <a:solidFill>
                            <a:schemeClr val="dk1"/>
                          </a:solidFill>
                        </a:rPr>
                      </a:br>
                      <a:r>
                        <a:rPr lang="fr-FR" sz="3200" b="0" u="none" strike="noStrike" cap="none" dirty="0">
                          <a:solidFill>
                            <a:schemeClr val="dk1"/>
                          </a:solidFill>
                        </a:rPr>
                        <a:t> est...</a:t>
                      </a:r>
                      <a:endParaRPr sz="180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0">
                        <a:spcBef>
                          <a:spcPts val="0"/>
                        </a:spcBef>
                        <a:spcAft>
                          <a:spcPts val="0"/>
                        </a:spcAft>
                        <a:buClr>
                          <a:schemeClr val="dk1"/>
                        </a:buClr>
                        <a:buSzPts val="3200"/>
                        <a:buFont typeface="Arial"/>
                        <a:buNone/>
                      </a:pPr>
                      <a:r>
                        <a:rPr lang="fr-FR" sz="3200" b="1" u="none" strike="noStrike" cap="none"/>
                        <a:t>Connu</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3200"/>
                        <a:buFont typeface="Arial"/>
                        <a:buNone/>
                      </a:pPr>
                      <a:r>
                        <a:rPr lang="fr-FR" sz="3200" b="1" u="none" strike="noStrike" cap="none">
                          <a:solidFill>
                            <a:srgbClr val="00953A"/>
                          </a:solidFill>
                        </a:rPr>
                        <a:t>Contrôler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3200"/>
                        <a:buFont typeface="Arial"/>
                        <a:buNone/>
                      </a:pPr>
                      <a:r>
                        <a:rPr lang="fr-FR" sz="3200" b="1">
                          <a:solidFill>
                            <a:srgbClr val="00953A"/>
                          </a:solidFill>
                        </a:rPr>
                        <a:t>Investiguer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1135950">
                <a:tc vMerge="1">
                  <a:txBody>
                    <a:bodyPr/>
                    <a:lstStyle/>
                    <a:p>
                      <a:endParaRPr lang="fr-FR"/>
                    </a:p>
                  </a:txBody>
                  <a:tcPr/>
                </a:tc>
                <a:tc>
                  <a:txBody>
                    <a:bodyPr/>
                    <a:lstStyle/>
                    <a:p>
                      <a:pPr marL="0" marR="0" lvl="0" indent="0" algn="r" rtl="0">
                        <a:spcBef>
                          <a:spcPts val="0"/>
                        </a:spcBef>
                        <a:spcAft>
                          <a:spcPts val="0"/>
                        </a:spcAft>
                        <a:buClr>
                          <a:schemeClr val="dk1"/>
                        </a:buClr>
                        <a:buSzPts val="3200"/>
                        <a:buFont typeface="Arial"/>
                        <a:buNone/>
                      </a:pPr>
                      <a:r>
                        <a:rPr lang="fr-FR" sz="3200" b="1" u="none" strike="noStrike" cap="none"/>
                        <a:t>Inconnu</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3200"/>
                        <a:buFont typeface="Arial"/>
                        <a:buNone/>
                      </a:pPr>
                      <a:r>
                        <a:rPr lang="fr-FR" sz="3200" b="1">
                          <a:solidFill>
                            <a:srgbClr val="00953A"/>
                          </a:solidFill>
                        </a:rPr>
                        <a:t>Investigu</a:t>
                      </a:r>
                      <a:r>
                        <a:rPr lang="fr-FR" sz="3200" b="1" u="none" strike="noStrike" cap="none">
                          <a:solidFill>
                            <a:srgbClr val="00953A"/>
                          </a:solidFill>
                        </a:rPr>
                        <a:t>er &amp;</a:t>
                      </a:r>
                      <a:endParaRPr sz="1800" u="none" strike="noStrike" cap="none"/>
                    </a:p>
                    <a:p>
                      <a:pPr marL="0" marR="0" lvl="0" indent="0" algn="ctr" rtl="0">
                        <a:spcBef>
                          <a:spcPts val="0"/>
                        </a:spcBef>
                        <a:spcAft>
                          <a:spcPts val="0"/>
                        </a:spcAft>
                        <a:buClr>
                          <a:srgbClr val="00953A"/>
                        </a:buClr>
                        <a:buSzPts val="3200"/>
                        <a:buFont typeface="Arial"/>
                        <a:buNone/>
                      </a:pPr>
                      <a:r>
                        <a:rPr lang="fr-FR" sz="3200" b="1" u="none" strike="noStrike" cap="none">
                          <a:solidFill>
                            <a:srgbClr val="00953A"/>
                          </a:solidFill>
                        </a:rPr>
                        <a:t>Contrôler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3200"/>
                        <a:buFont typeface="Arial"/>
                        <a:buNone/>
                      </a:pPr>
                      <a:r>
                        <a:rPr lang="fr-FR" sz="3200" b="1" dirty="0">
                          <a:solidFill>
                            <a:srgbClr val="00953A"/>
                          </a:solidFill>
                        </a:rPr>
                        <a:t>Investiguer</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08" name="Google Shape;408;p12"/>
          <p:cNvSpPr txBox="1"/>
          <p:nvPr/>
        </p:nvSpPr>
        <p:spPr>
          <a:xfrm>
            <a:off x="838199" y="0"/>
            <a:ext cx="11065329"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a:solidFill>
                  <a:schemeClr val="dk1"/>
                </a:solidFill>
                <a:latin typeface="Franklin Gothic Medium" panose="020B0603020102020204" pitchFamily="34" charset="0"/>
                <a:ea typeface="Libre Franklin Medium"/>
                <a:cs typeface="Libre Franklin Medium"/>
                <a:sym typeface="Libre Franklin Medium"/>
              </a:rPr>
              <a:t>Quelles sont les priorités :</a:t>
            </a:r>
            <a:br>
              <a:rPr lang="fr-FR" sz="4400">
                <a:solidFill>
                  <a:schemeClr val="dk1"/>
                </a:solidFill>
                <a:latin typeface="Franklin Gothic Medium" panose="020B0603020102020204" pitchFamily="34" charset="0"/>
                <a:ea typeface="Libre Franklin Medium"/>
                <a:cs typeface="Libre Franklin Medium"/>
                <a:sym typeface="Libre Franklin Medium"/>
              </a:rPr>
            </a:br>
            <a:r>
              <a:rPr lang="fr-FR" sz="4400">
                <a:solidFill>
                  <a:schemeClr val="dk1"/>
                </a:solidFill>
                <a:latin typeface="Franklin Gothic Medium" panose="020B0603020102020204" pitchFamily="34" charset="0"/>
                <a:ea typeface="Libre Franklin Medium"/>
                <a:cs typeface="Libre Franklin Medium"/>
                <a:sym typeface="Libre Franklin Medium"/>
              </a:rPr>
              <a:t>Investiguer ou contrôler ?</a:t>
            </a:r>
            <a:endParaRPr lang="fr-FR">
              <a:latin typeface="Franklin Gothic Medium" panose="020B06030201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13"/>
          <p:cNvSpPr txBox="1">
            <a:spLocks noGrp="1"/>
          </p:cNvSpPr>
          <p:nvPr>
            <p:ph type="body" idx="1"/>
          </p:nvPr>
        </p:nvSpPr>
        <p:spPr>
          <a:xfrm>
            <a:off x="838200" y="1478857"/>
            <a:ext cx="11240386"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600"/>
              <a:buFont typeface="Libre Franklin Medium"/>
              <a:buAutoNum type="arabicPeriod"/>
            </a:pPr>
            <a:r>
              <a:rPr lang="fr-FR" sz="2600" dirty="0"/>
              <a:t>Cas de choléra chez des personnes utilisant un puits préalablement contaminé par une latrine adjacente</a:t>
            </a:r>
            <a:endParaRPr lang="fr-FR" dirty="0"/>
          </a:p>
          <a:p>
            <a:pPr marL="512064" lvl="0" indent="-512064" algn="l" rtl="0">
              <a:lnSpc>
                <a:spcPct val="100000"/>
              </a:lnSpc>
              <a:spcBef>
                <a:spcPts val="1000"/>
              </a:spcBef>
              <a:spcAft>
                <a:spcPts val="0"/>
              </a:spcAft>
              <a:buClr>
                <a:schemeClr val="dk1"/>
              </a:buClr>
              <a:buSzPts val="2600"/>
              <a:buFont typeface="Arial"/>
              <a:buAutoNum type="arabicPeriod"/>
            </a:pPr>
            <a:r>
              <a:rPr lang="fr-FR" sz="2600" dirty="0"/>
              <a:t>Augmentation des cas d'irritation de la peau et d'engourdissement des mains chez les travailleurs agricoles dans tout le pays</a:t>
            </a:r>
            <a:endParaRPr lang="fr-FR" dirty="0"/>
          </a:p>
          <a:p>
            <a:pPr marL="512064" lvl="0" indent="-512064" algn="l" rtl="0">
              <a:lnSpc>
                <a:spcPct val="100000"/>
              </a:lnSpc>
              <a:spcBef>
                <a:spcPts val="1000"/>
              </a:spcBef>
              <a:spcAft>
                <a:spcPts val="0"/>
              </a:spcAft>
              <a:buClr>
                <a:schemeClr val="dk1"/>
              </a:buClr>
              <a:buSzPts val="2600"/>
              <a:buFont typeface="Arial"/>
              <a:buAutoNum type="arabicPeriod"/>
            </a:pPr>
            <a:r>
              <a:rPr lang="fr-FR" sz="2600" dirty="0"/>
              <a:t>Nausées et vomissements liés à la nourriture servie dans un restaurant</a:t>
            </a:r>
            <a:endParaRPr lang="fr-FR" dirty="0"/>
          </a:p>
          <a:p>
            <a:pPr marL="512064" lvl="0" indent="-512064" algn="l" rtl="0">
              <a:lnSpc>
                <a:spcPct val="100000"/>
              </a:lnSpc>
              <a:spcBef>
                <a:spcPts val="1000"/>
              </a:spcBef>
              <a:spcAft>
                <a:spcPts val="0"/>
              </a:spcAft>
              <a:buClr>
                <a:schemeClr val="dk1"/>
              </a:buClr>
              <a:buSzPts val="2600"/>
              <a:buFont typeface="Arial"/>
              <a:buAutoNum type="arabicPeriod"/>
            </a:pPr>
            <a:r>
              <a:rPr lang="fr-FR" sz="2600" dirty="0"/>
              <a:t>Cas d'anthrax sans source connue</a:t>
            </a:r>
            <a:endParaRPr lang="fr-FR" dirty="0"/>
          </a:p>
        </p:txBody>
      </p:sp>
      <p:sp>
        <p:nvSpPr>
          <p:cNvPr id="415" name="Google Shape;415;p13"/>
          <p:cNvSpPr txBox="1"/>
          <p:nvPr/>
        </p:nvSpPr>
        <p:spPr>
          <a:xfrm>
            <a:off x="6810985" y="5331014"/>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1</a:t>
            </a:r>
            <a:endParaRPr sz="1800" b="0" i="0" u="none" strike="noStrike" cap="none">
              <a:solidFill>
                <a:srgbClr val="000000"/>
              </a:solidFill>
              <a:latin typeface="Arial"/>
              <a:ea typeface="Arial"/>
              <a:cs typeface="Arial"/>
              <a:sym typeface="Arial"/>
            </a:endParaRPr>
          </a:p>
        </p:txBody>
      </p:sp>
      <p:sp>
        <p:nvSpPr>
          <p:cNvPr id="416" name="Google Shape;416;p13"/>
          <p:cNvSpPr txBox="1"/>
          <p:nvPr/>
        </p:nvSpPr>
        <p:spPr>
          <a:xfrm>
            <a:off x="9357669" y="596648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2</a:t>
            </a:r>
            <a:endParaRPr sz="1800" b="0" i="0" u="none" strike="noStrike" cap="none">
              <a:solidFill>
                <a:srgbClr val="000000"/>
              </a:solidFill>
              <a:latin typeface="Arial"/>
              <a:ea typeface="Arial"/>
              <a:cs typeface="Arial"/>
              <a:sym typeface="Arial"/>
            </a:endParaRPr>
          </a:p>
        </p:txBody>
      </p:sp>
      <p:sp>
        <p:nvSpPr>
          <p:cNvPr id="417" name="Google Shape;417;p13"/>
          <p:cNvSpPr txBox="1"/>
          <p:nvPr/>
        </p:nvSpPr>
        <p:spPr>
          <a:xfrm>
            <a:off x="9357669" y="5349063"/>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4</a:t>
            </a:r>
            <a:endParaRPr sz="1800" b="0" i="0" u="none" strike="noStrike" cap="none">
              <a:solidFill>
                <a:srgbClr val="000000"/>
              </a:solidFill>
              <a:latin typeface="Arial"/>
              <a:ea typeface="Arial"/>
              <a:cs typeface="Arial"/>
              <a:sym typeface="Arial"/>
            </a:endParaRPr>
          </a:p>
        </p:txBody>
      </p:sp>
      <p:sp>
        <p:nvSpPr>
          <p:cNvPr id="418" name="Google Shape;418;p13"/>
          <p:cNvSpPr txBox="1"/>
          <p:nvPr/>
        </p:nvSpPr>
        <p:spPr>
          <a:xfrm>
            <a:off x="6814996" y="596648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3</a:t>
            </a:r>
            <a:endParaRPr sz="1800" b="0" i="0" u="none" strike="noStrike" cap="none">
              <a:solidFill>
                <a:srgbClr val="000000"/>
              </a:solidFill>
              <a:latin typeface="Arial"/>
              <a:ea typeface="Arial"/>
              <a:cs typeface="Arial"/>
              <a:sym typeface="Arial"/>
            </a:endParaRPr>
          </a:p>
        </p:txBody>
      </p:sp>
      <p:graphicFrame>
        <p:nvGraphicFramePr>
          <p:cNvPr id="419" name="Google Shape;419;p13"/>
          <p:cNvGraphicFramePr/>
          <p:nvPr>
            <p:extLst>
              <p:ext uri="{D42A27DB-BD31-4B8C-83A1-F6EECF244321}">
                <p14:modId xmlns:p14="http://schemas.microsoft.com/office/powerpoint/2010/main" val="1558791655"/>
              </p:ext>
            </p:extLst>
          </p:nvPr>
        </p:nvGraphicFramePr>
        <p:xfrm>
          <a:off x="1633395" y="4262042"/>
          <a:ext cx="8231600" cy="2234225"/>
        </p:xfrm>
        <a:graphic>
          <a:graphicData uri="http://schemas.openxmlformats.org/drawingml/2006/table">
            <a:tbl>
              <a:tblPr>
                <a:noFill/>
                <a:tableStyleId>{F646CF59-F24E-4ADE-85A4-E0257EC88396}</a:tableStyleId>
              </a:tblPr>
              <a:tblGrid>
                <a:gridCol w="1600350">
                  <a:extLst>
                    <a:ext uri="{9D8B030D-6E8A-4147-A177-3AD203B41FA5}">
                      <a16:colId xmlns:a16="http://schemas.microsoft.com/office/drawing/2014/main" val="20000"/>
                    </a:ext>
                  </a:extLst>
                </a:gridCol>
                <a:gridCol w="1582650">
                  <a:extLst>
                    <a:ext uri="{9D8B030D-6E8A-4147-A177-3AD203B41FA5}">
                      <a16:colId xmlns:a16="http://schemas.microsoft.com/office/drawing/2014/main" val="20001"/>
                    </a:ext>
                  </a:extLst>
                </a:gridCol>
                <a:gridCol w="2429600">
                  <a:extLst>
                    <a:ext uri="{9D8B030D-6E8A-4147-A177-3AD203B41FA5}">
                      <a16:colId xmlns:a16="http://schemas.microsoft.com/office/drawing/2014/main" val="20002"/>
                    </a:ext>
                  </a:extLst>
                </a:gridCol>
                <a:gridCol w="2619000">
                  <a:extLst>
                    <a:ext uri="{9D8B030D-6E8A-4147-A177-3AD203B41FA5}">
                      <a16:colId xmlns:a16="http://schemas.microsoft.com/office/drawing/2014/main" val="20003"/>
                    </a:ext>
                  </a:extLst>
                </a:gridCol>
              </a:tblGrid>
              <a:tr h="628375">
                <a:tc rowSpan="2" gridSpan="2">
                  <a:txBody>
                    <a:bodyPr/>
                    <a:lstStyle/>
                    <a:p>
                      <a:pPr marL="0" marR="0" lvl="0" indent="0" algn="l" rtl="0">
                        <a:spcBef>
                          <a:spcPts val="0"/>
                        </a:spcBef>
                        <a:spcAft>
                          <a:spcPts val="0"/>
                        </a:spcAft>
                        <a:buClr>
                          <a:schemeClr val="dk1"/>
                        </a:buClr>
                        <a:buSzPts val="1600"/>
                        <a:buFont typeface="Arial"/>
                        <a:buNone/>
                      </a:pPr>
                      <a:endParaRPr sz="1600" u="none" strike="noStrike" cap="none">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hMerge="1">
                  <a:txBody>
                    <a:bodyPr/>
                    <a:lstStyle/>
                    <a:p>
                      <a:endParaRPr lang="fr-FR"/>
                    </a:p>
                  </a:txBody>
                  <a:tcPr/>
                </a:tc>
                <a:tc gridSpan="2">
                  <a:txBody>
                    <a:bodyPr/>
                    <a:lstStyle/>
                    <a:p>
                      <a:pPr marL="0" marR="0" lvl="0" indent="0" algn="ctr" rtl="0">
                        <a:spcBef>
                          <a:spcPts val="0"/>
                        </a:spcBef>
                        <a:spcAft>
                          <a:spcPts val="0"/>
                        </a:spcAft>
                        <a:buClr>
                          <a:schemeClr val="dk1"/>
                        </a:buClr>
                        <a:buSzPts val="1600"/>
                        <a:buFont typeface="Arial"/>
                        <a:buNone/>
                      </a:pPr>
                      <a:r>
                        <a:rPr lang="fr-FR" sz="1600" b="0" u="none" strike="noStrike" cap="none">
                          <a:solidFill>
                            <a:schemeClr val="dk1"/>
                          </a:solidFill>
                        </a:rPr>
                        <a:t>Si le mode source/transmission est...</a:t>
                      </a:r>
                      <a:endParaRPr sz="18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extLst>
                  <a:ext uri="{0D108BD9-81ED-4DB2-BD59-A6C34878D82A}">
                    <a16:rowId xmlns:a16="http://schemas.microsoft.com/office/drawing/2014/main" val="10000"/>
                  </a:ext>
                </a:extLst>
              </a:tr>
              <a:tr h="349100">
                <a:tc gridSpan="2" vMerge="1">
                  <a:txBody>
                    <a:bodyPr/>
                    <a:lstStyle/>
                    <a:p>
                      <a:endParaRPr lang="fr-FR"/>
                    </a:p>
                  </a:txBody>
                  <a:tcPr/>
                </a:tc>
                <a:tc hMerge="1" vMerge="1">
                  <a:txBody>
                    <a:bodyPr/>
                    <a:lstStyle/>
                    <a:p>
                      <a:endParaRPr lang="fr-FR"/>
                    </a:p>
                  </a:txBody>
                  <a:tcPr/>
                </a:tc>
                <a:tc>
                  <a:txBody>
                    <a:bodyPr/>
                    <a:lstStyle/>
                    <a:p>
                      <a:pPr marL="0" marR="0" lvl="0" indent="0" algn="ctr" rtl="0">
                        <a:spcBef>
                          <a:spcPts val="0"/>
                        </a:spcBef>
                        <a:spcAft>
                          <a:spcPts val="0"/>
                        </a:spcAft>
                        <a:buClr>
                          <a:srgbClr val="000000"/>
                        </a:buClr>
                        <a:buSzPts val="1600"/>
                        <a:buFont typeface="Arial"/>
                        <a:buNone/>
                      </a:pPr>
                      <a:r>
                        <a:rPr lang="fr-FR" sz="1600" b="1" u="none" strike="noStrike" cap="none">
                          <a:solidFill>
                            <a:srgbClr val="000000"/>
                          </a:solidFill>
                        </a:rPr>
                        <a:t>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0000"/>
                        </a:buClr>
                        <a:buSzPts val="1600"/>
                        <a:buFont typeface="Arial"/>
                        <a:buNone/>
                      </a:pPr>
                      <a:r>
                        <a:rPr lang="fr-FR" sz="1600" b="1" u="none" strike="noStrike" cap="none">
                          <a:solidFill>
                            <a:srgbClr val="000000"/>
                          </a:solidFill>
                        </a:rPr>
                        <a:t>Inconnu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628375">
                <a:tc rowSpan="2">
                  <a:txBody>
                    <a:bodyPr/>
                    <a:lstStyle/>
                    <a:p>
                      <a:pPr marL="0" marR="0" lvl="0" indent="0" algn="ctr" rtl="0">
                        <a:spcBef>
                          <a:spcPts val="0"/>
                        </a:spcBef>
                        <a:spcAft>
                          <a:spcPts val="0"/>
                        </a:spcAft>
                        <a:buClr>
                          <a:schemeClr val="dk1"/>
                        </a:buClr>
                        <a:buSzPts val="1600"/>
                        <a:buFont typeface="Arial"/>
                        <a:buNone/>
                      </a:pPr>
                      <a:r>
                        <a:rPr lang="fr-FR" sz="1600" b="0" u="none" strike="noStrike" cap="none" dirty="0">
                          <a:solidFill>
                            <a:schemeClr val="dk1"/>
                          </a:solidFill>
                        </a:rPr>
                        <a:t>Si l'agent causal</a:t>
                      </a:r>
                      <a:br>
                        <a:rPr lang="fr-FR" sz="1600" b="0" u="none" strike="noStrike" cap="none" dirty="0">
                          <a:solidFill>
                            <a:schemeClr val="dk1"/>
                          </a:solidFill>
                        </a:rPr>
                      </a:br>
                      <a:r>
                        <a:rPr lang="fr-FR" sz="1600" b="0" u="none" strike="noStrike" cap="none" dirty="0">
                          <a:solidFill>
                            <a:schemeClr val="dk1"/>
                          </a:solidFill>
                        </a:rPr>
                        <a:t> est...</a:t>
                      </a:r>
                      <a:endParaRPr sz="180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0">
                        <a:spcBef>
                          <a:spcPts val="0"/>
                        </a:spcBef>
                        <a:spcAft>
                          <a:spcPts val="0"/>
                        </a:spcAft>
                        <a:buClr>
                          <a:schemeClr val="dk1"/>
                        </a:buClr>
                        <a:buSzPts val="1600"/>
                        <a:buFont typeface="Arial"/>
                        <a:buNone/>
                      </a:pPr>
                      <a:r>
                        <a:rPr lang="fr-FR" sz="1600" b="1" u="none" strike="noStrike" cap="none"/>
                        <a:t>Connu</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1600"/>
                        <a:buFont typeface="Arial"/>
                        <a:buNone/>
                      </a:pPr>
                      <a:r>
                        <a:rPr lang="fr-FR" sz="1600" b="1" u="none" strike="noStrike" cap="none">
                          <a:solidFill>
                            <a:srgbClr val="00953A"/>
                          </a:solidFill>
                        </a:rPr>
                        <a:t>Contrôler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1600"/>
                        <a:buFont typeface="Arial"/>
                        <a:buNone/>
                      </a:pPr>
                      <a:r>
                        <a:rPr lang="fr-FR" sz="1600" b="1">
                          <a:solidFill>
                            <a:srgbClr val="00953A"/>
                          </a:solidFill>
                        </a:rPr>
                        <a:t>Investiguer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28375">
                <a:tc vMerge="1">
                  <a:txBody>
                    <a:bodyPr/>
                    <a:lstStyle/>
                    <a:p>
                      <a:endParaRPr lang="fr-FR"/>
                    </a:p>
                  </a:txBody>
                  <a:tcPr/>
                </a:tc>
                <a:tc>
                  <a:txBody>
                    <a:bodyPr/>
                    <a:lstStyle/>
                    <a:p>
                      <a:pPr marL="0" marR="0" lvl="0" indent="0" algn="r" rtl="0">
                        <a:spcBef>
                          <a:spcPts val="0"/>
                        </a:spcBef>
                        <a:spcAft>
                          <a:spcPts val="0"/>
                        </a:spcAft>
                        <a:buClr>
                          <a:schemeClr val="dk1"/>
                        </a:buClr>
                        <a:buSzPts val="1600"/>
                        <a:buFont typeface="Arial"/>
                        <a:buNone/>
                      </a:pPr>
                      <a:r>
                        <a:rPr lang="fr-FR" sz="1600" b="1" u="none" strike="noStrike" cap="none"/>
                        <a:t>Inconnu</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1600"/>
                        <a:buFont typeface="Arial"/>
                        <a:buNone/>
                      </a:pPr>
                      <a:r>
                        <a:rPr lang="fr-FR" sz="1600" b="1">
                          <a:solidFill>
                            <a:srgbClr val="00953A"/>
                          </a:solidFill>
                        </a:rPr>
                        <a:t>Investiguer </a:t>
                      </a:r>
                      <a:r>
                        <a:rPr lang="fr-FR" sz="1600" b="1" u="none" strike="noStrike" cap="none">
                          <a:solidFill>
                            <a:srgbClr val="00953A"/>
                          </a:solidFill>
                        </a:rPr>
                        <a:t>&amp;</a:t>
                      </a:r>
                      <a:endParaRPr sz="1800" u="none" strike="noStrike" cap="none"/>
                    </a:p>
                    <a:p>
                      <a:pPr marL="0" marR="0" lvl="0" indent="0" algn="ctr" rtl="0">
                        <a:spcBef>
                          <a:spcPts val="0"/>
                        </a:spcBef>
                        <a:spcAft>
                          <a:spcPts val="0"/>
                        </a:spcAft>
                        <a:buClr>
                          <a:srgbClr val="00953A"/>
                        </a:buClr>
                        <a:buSzPts val="1600"/>
                        <a:buFont typeface="Arial"/>
                        <a:buNone/>
                      </a:pPr>
                      <a:r>
                        <a:rPr lang="fr-FR" sz="1600" b="1" u="none" strike="noStrike" cap="none">
                          <a:solidFill>
                            <a:srgbClr val="00953A"/>
                          </a:solidFill>
                        </a:rPr>
                        <a:t>Contrôler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1600"/>
                        <a:buFont typeface="Arial"/>
                        <a:buNone/>
                      </a:pPr>
                      <a:r>
                        <a:rPr lang="fr-FR" sz="1600" b="1" dirty="0">
                          <a:solidFill>
                            <a:srgbClr val="00953A"/>
                          </a:solidFill>
                        </a:rPr>
                        <a:t>Investigu</a:t>
                      </a:r>
                      <a:r>
                        <a:rPr lang="fr-FR" sz="1600" b="1" u="none" strike="noStrike" cap="none" dirty="0">
                          <a:solidFill>
                            <a:srgbClr val="00953A"/>
                          </a:solidFill>
                        </a:rPr>
                        <a:t>er</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20" name="Google Shape;420;p13"/>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Quel quadrant ? Maladies humaines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14"/>
          <p:cNvSpPr txBox="1">
            <a:spLocks noGrp="1"/>
          </p:cNvSpPr>
          <p:nvPr>
            <p:ph type="body" idx="1"/>
          </p:nvPr>
        </p:nvSpPr>
        <p:spPr>
          <a:xfrm>
            <a:off x="838200" y="1303036"/>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ct val="100000"/>
              <a:buFont typeface="+mj-lt"/>
              <a:buAutoNum type="arabicPeriod"/>
            </a:pPr>
            <a:r>
              <a:rPr lang="fr-FR" sz="2200" dirty="0"/>
              <a:t>Cas de grippe aviaire dans un élevage après l'importation d'une nouvelle </a:t>
            </a:r>
            <a:br>
              <a:rPr lang="fr-FR" sz="2200" dirty="0"/>
            </a:br>
            <a:r>
              <a:rPr lang="fr-FR" sz="2200" dirty="0"/>
              <a:t>race de poules</a:t>
            </a:r>
          </a:p>
          <a:p>
            <a:pPr marL="511810" lvl="0" indent="-511810" algn="l" rtl="0">
              <a:lnSpc>
                <a:spcPct val="100000"/>
              </a:lnSpc>
              <a:spcBef>
                <a:spcPts val="1000"/>
              </a:spcBef>
              <a:spcAft>
                <a:spcPts val="0"/>
              </a:spcAft>
              <a:buClr>
                <a:schemeClr val="dk1"/>
              </a:buClr>
              <a:buSzPct val="100000"/>
              <a:buFont typeface="+mj-lt"/>
              <a:buAutoNum type="arabicPeriod"/>
            </a:pPr>
            <a:r>
              <a:rPr lang="fr-FR" sz="2200" dirty="0"/>
              <a:t>Plusieurs bovins présentant un comportement étrange dans un </a:t>
            </a:r>
            <a:br>
              <a:rPr lang="fr-FR" sz="2200" dirty="0"/>
            </a:br>
            <a:r>
              <a:rPr lang="fr-FR" sz="2200" dirty="0"/>
              <a:t>élevage de bovins</a:t>
            </a:r>
          </a:p>
          <a:p>
            <a:pPr marL="511810" lvl="0" indent="-511810" algn="l" rtl="0">
              <a:lnSpc>
                <a:spcPct val="100000"/>
              </a:lnSpc>
              <a:spcBef>
                <a:spcPts val="1000"/>
              </a:spcBef>
              <a:spcAft>
                <a:spcPts val="0"/>
              </a:spcAft>
              <a:buClr>
                <a:schemeClr val="dk1"/>
              </a:buClr>
              <a:buSzPct val="100000"/>
              <a:buFont typeface="+mj-lt"/>
              <a:buAutoNum type="arabicPeriod"/>
            </a:pPr>
            <a:r>
              <a:rPr lang="fr-FR" sz="2200" dirty="0"/>
              <a:t>Chevaux présentant une léthargie et une anorexie après avoir consommé une nouvelle cargaison de foin</a:t>
            </a:r>
          </a:p>
          <a:p>
            <a:pPr marL="511810" lvl="0" indent="-511810" algn="l" rtl="0">
              <a:lnSpc>
                <a:spcPct val="100000"/>
              </a:lnSpc>
              <a:spcBef>
                <a:spcPts val="1000"/>
              </a:spcBef>
              <a:spcAft>
                <a:spcPts val="0"/>
              </a:spcAft>
              <a:buClr>
                <a:schemeClr val="dk1"/>
              </a:buClr>
              <a:buSzPct val="100000"/>
              <a:buFont typeface="+mj-lt"/>
              <a:buAutoNum type="arabicPeriod"/>
            </a:pPr>
            <a:r>
              <a:rPr lang="fr-FR" sz="2200" dirty="0"/>
              <a:t>Vésicules de variole sur la peau et la cavité buccale observées chez des chèvres dans un marché</a:t>
            </a:r>
          </a:p>
        </p:txBody>
      </p:sp>
      <p:sp>
        <p:nvSpPr>
          <p:cNvPr id="427" name="Google Shape;427;p14"/>
          <p:cNvSpPr txBox="1"/>
          <p:nvPr/>
        </p:nvSpPr>
        <p:spPr>
          <a:xfrm>
            <a:off x="6835047" y="5307110"/>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1</a:t>
            </a:r>
            <a:endParaRPr sz="1800" b="0" i="0" u="none" strike="noStrike" cap="none">
              <a:solidFill>
                <a:srgbClr val="000000"/>
              </a:solidFill>
              <a:latin typeface="Arial"/>
              <a:ea typeface="Arial"/>
              <a:cs typeface="Arial"/>
              <a:sym typeface="Arial"/>
            </a:endParaRPr>
          </a:p>
        </p:txBody>
      </p:sp>
      <p:sp>
        <p:nvSpPr>
          <p:cNvPr id="428" name="Google Shape;428;p14"/>
          <p:cNvSpPr txBox="1"/>
          <p:nvPr/>
        </p:nvSpPr>
        <p:spPr>
          <a:xfrm>
            <a:off x="9401784" y="5942345"/>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2</a:t>
            </a:r>
            <a:endParaRPr sz="1800" b="0" i="0" u="none" strike="noStrike" cap="none">
              <a:solidFill>
                <a:srgbClr val="000000"/>
              </a:solidFill>
              <a:latin typeface="Arial"/>
              <a:ea typeface="Arial"/>
              <a:cs typeface="Arial"/>
              <a:sym typeface="Arial"/>
            </a:endParaRPr>
          </a:p>
        </p:txBody>
      </p:sp>
      <p:sp>
        <p:nvSpPr>
          <p:cNvPr id="429" name="Google Shape;429;p14"/>
          <p:cNvSpPr txBox="1"/>
          <p:nvPr/>
        </p:nvSpPr>
        <p:spPr>
          <a:xfrm>
            <a:off x="9401784" y="530710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4</a:t>
            </a:r>
            <a:endParaRPr sz="1800" b="0" i="0" u="none" strike="noStrike" cap="none">
              <a:solidFill>
                <a:srgbClr val="000000"/>
              </a:solidFill>
              <a:latin typeface="Arial"/>
              <a:ea typeface="Arial"/>
              <a:cs typeface="Arial"/>
              <a:sym typeface="Arial"/>
            </a:endParaRPr>
          </a:p>
        </p:txBody>
      </p:sp>
      <p:sp>
        <p:nvSpPr>
          <p:cNvPr id="430" name="Google Shape;430;p14"/>
          <p:cNvSpPr txBox="1"/>
          <p:nvPr/>
        </p:nvSpPr>
        <p:spPr>
          <a:xfrm>
            <a:off x="6835047" y="5942345"/>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FFFF"/>
              </a:buClr>
              <a:buSzPts val="2400"/>
              <a:buFont typeface="Arial"/>
              <a:buNone/>
            </a:pPr>
            <a:r>
              <a:rPr lang="fr-FR" sz="2400" b="1" i="0" u="none" strike="noStrike" cap="none">
                <a:solidFill>
                  <a:srgbClr val="FFFFFF"/>
                </a:solidFill>
                <a:latin typeface="Arial"/>
                <a:ea typeface="Arial"/>
                <a:cs typeface="Arial"/>
                <a:sym typeface="Arial"/>
              </a:rPr>
              <a:t>3</a:t>
            </a:r>
            <a:endParaRPr sz="1800" b="0" i="0" u="none" strike="noStrike" cap="none">
              <a:solidFill>
                <a:srgbClr val="000000"/>
              </a:solidFill>
              <a:latin typeface="Arial"/>
              <a:ea typeface="Arial"/>
              <a:cs typeface="Arial"/>
              <a:sym typeface="Arial"/>
            </a:endParaRPr>
          </a:p>
        </p:txBody>
      </p:sp>
      <p:graphicFrame>
        <p:nvGraphicFramePr>
          <p:cNvPr id="431" name="Google Shape;431;p14"/>
          <p:cNvGraphicFramePr/>
          <p:nvPr/>
        </p:nvGraphicFramePr>
        <p:xfrm>
          <a:off x="1633395" y="4262042"/>
          <a:ext cx="8231600" cy="2234225"/>
        </p:xfrm>
        <a:graphic>
          <a:graphicData uri="http://schemas.openxmlformats.org/drawingml/2006/table">
            <a:tbl>
              <a:tblPr>
                <a:noFill/>
                <a:tableStyleId>{F646CF59-F24E-4ADE-85A4-E0257EC88396}</a:tableStyleId>
              </a:tblPr>
              <a:tblGrid>
                <a:gridCol w="1600350">
                  <a:extLst>
                    <a:ext uri="{9D8B030D-6E8A-4147-A177-3AD203B41FA5}">
                      <a16:colId xmlns:a16="http://schemas.microsoft.com/office/drawing/2014/main" val="20000"/>
                    </a:ext>
                  </a:extLst>
                </a:gridCol>
                <a:gridCol w="1582650">
                  <a:extLst>
                    <a:ext uri="{9D8B030D-6E8A-4147-A177-3AD203B41FA5}">
                      <a16:colId xmlns:a16="http://schemas.microsoft.com/office/drawing/2014/main" val="20001"/>
                    </a:ext>
                  </a:extLst>
                </a:gridCol>
                <a:gridCol w="2429600">
                  <a:extLst>
                    <a:ext uri="{9D8B030D-6E8A-4147-A177-3AD203B41FA5}">
                      <a16:colId xmlns:a16="http://schemas.microsoft.com/office/drawing/2014/main" val="20002"/>
                    </a:ext>
                  </a:extLst>
                </a:gridCol>
                <a:gridCol w="2619000">
                  <a:extLst>
                    <a:ext uri="{9D8B030D-6E8A-4147-A177-3AD203B41FA5}">
                      <a16:colId xmlns:a16="http://schemas.microsoft.com/office/drawing/2014/main" val="20003"/>
                    </a:ext>
                  </a:extLst>
                </a:gridCol>
              </a:tblGrid>
              <a:tr h="628375">
                <a:tc rowSpan="2" gridSpan="2">
                  <a:txBody>
                    <a:bodyPr/>
                    <a:lstStyle/>
                    <a:p>
                      <a:pPr marL="0" marR="0" lvl="0" indent="0" algn="l" rtl="0">
                        <a:spcBef>
                          <a:spcPts val="0"/>
                        </a:spcBef>
                        <a:spcAft>
                          <a:spcPts val="0"/>
                        </a:spcAft>
                        <a:buClr>
                          <a:schemeClr val="dk1"/>
                        </a:buClr>
                        <a:buSzPts val="1600"/>
                        <a:buFont typeface="Arial"/>
                        <a:buNone/>
                      </a:pPr>
                      <a:endParaRPr sz="1600" u="none" strike="noStrike" cap="none">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rowSpan="2" hMerge="1">
                  <a:txBody>
                    <a:bodyPr/>
                    <a:lstStyle/>
                    <a:p>
                      <a:endParaRPr lang="fr-FR"/>
                    </a:p>
                  </a:txBody>
                  <a:tcPr/>
                </a:tc>
                <a:tc gridSpan="2">
                  <a:txBody>
                    <a:bodyPr/>
                    <a:lstStyle/>
                    <a:p>
                      <a:pPr marL="0" marR="0" lvl="0" indent="0" algn="ctr" rtl="0">
                        <a:spcBef>
                          <a:spcPts val="0"/>
                        </a:spcBef>
                        <a:spcAft>
                          <a:spcPts val="0"/>
                        </a:spcAft>
                        <a:buClr>
                          <a:schemeClr val="dk1"/>
                        </a:buClr>
                        <a:buSzPts val="1600"/>
                        <a:buFont typeface="Arial"/>
                        <a:buNone/>
                      </a:pPr>
                      <a:r>
                        <a:rPr lang="fr-FR" sz="1600" b="0" u="none" strike="noStrike" cap="none" dirty="0">
                          <a:solidFill>
                            <a:schemeClr val="dk1"/>
                          </a:solidFill>
                        </a:rPr>
                        <a:t>Si le mode source/transmission est...</a:t>
                      </a:r>
                      <a:endParaRPr sz="180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extLst>
                  <a:ext uri="{0D108BD9-81ED-4DB2-BD59-A6C34878D82A}">
                    <a16:rowId xmlns:a16="http://schemas.microsoft.com/office/drawing/2014/main" val="10000"/>
                  </a:ext>
                </a:extLst>
              </a:tr>
              <a:tr h="349100">
                <a:tc gridSpan="2" vMerge="1">
                  <a:txBody>
                    <a:bodyPr/>
                    <a:lstStyle/>
                    <a:p>
                      <a:endParaRPr lang="fr-FR"/>
                    </a:p>
                  </a:txBody>
                  <a:tcPr/>
                </a:tc>
                <a:tc hMerge="1" vMerge="1">
                  <a:txBody>
                    <a:bodyPr/>
                    <a:lstStyle/>
                    <a:p>
                      <a:endParaRPr lang="fr-FR"/>
                    </a:p>
                  </a:txBody>
                  <a:tcPr/>
                </a:tc>
                <a:tc>
                  <a:txBody>
                    <a:bodyPr/>
                    <a:lstStyle/>
                    <a:p>
                      <a:pPr marL="0" marR="0" lvl="0" indent="0" algn="ctr" rtl="0">
                        <a:spcBef>
                          <a:spcPts val="0"/>
                        </a:spcBef>
                        <a:spcAft>
                          <a:spcPts val="0"/>
                        </a:spcAft>
                        <a:buClr>
                          <a:srgbClr val="000000"/>
                        </a:buClr>
                        <a:buSzPts val="1600"/>
                        <a:buFont typeface="Arial"/>
                        <a:buNone/>
                      </a:pPr>
                      <a:r>
                        <a:rPr lang="fr-FR" sz="1600" b="1" u="none" strike="noStrike" cap="none">
                          <a:solidFill>
                            <a:srgbClr val="000000"/>
                          </a:solidFill>
                        </a:rPr>
                        <a:t>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0000"/>
                        </a:buClr>
                        <a:buSzPts val="1600"/>
                        <a:buFont typeface="Arial"/>
                        <a:buNone/>
                      </a:pPr>
                      <a:r>
                        <a:rPr lang="fr-FR" sz="1600" b="1" u="none" strike="noStrike" cap="none">
                          <a:solidFill>
                            <a:srgbClr val="000000"/>
                          </a:solidFill>
                        </a:rPr>
                        <a:t>Inconnu</a:t>
                      </a: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628375">
                <a:tc rowSpan="2">
                  <a:txBody>
                    <a:bodyPr/>
                    <a:lstStyle/>
                    <a:p>
                      <a:pPr marL="0" marR="0" lvl="0" indent="0" algn="ctr" rtl="0">
                        <a:spcBef>
                          <a:spcPts val="0"/>
                        </a:spcBef>
                        <a:spcAft>
                          <a:spcPts val="0"/>
                        </a:spcAft>
                        <a:buClr>
                          <a:schemeClr val="dk1"/>
                        </a:buClr>
                        <a:buSzPts val="1600"/>
                        <a:buFont typeface="Arial"/>
                        <a:buNone/>
                      </a:pPr>
                      <a:r>
                        <a:rPr lang="fr-FR" sz="1600" b="0" u="none" strike="noStrike" cap="none" dirty="0">
                          <a:solidFill>
                            <a:schemeClr val="dk1"/>
                          </a:solidFill>
                        </a:rPr>
                        <a:t>Si l'agent causal</a:t>
                      </a:r>
                      <a:br>
                        <a:rPr lang="fr-FR" sz="1600" b="0" u="none" strike="noStrike" cap="none" dirty="0">
                          <a:solidFill>
                            <a:schemeClr val="dk1"/>
                          </a:solidFill>
                        </a:rPr>
                      </a:br>
                      <a:r>
                        <a:rPr lang="fr-FR" sz="1600" b="0" u="none" strike="noStrike" cap="none" dirty="0">
                          <a:solidFill>
                            <a:schemeClr val="dk1"/>
                          </a:solidFill>
                        </a:rPr>
                        <a:t> est...</a:t>
                      </a:r>
                      <a:endParaRPr sz="180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0">
                        <a:spcBef>
                          <a:spcPts val="0"/>
                        </a:spcBef>
                        <a:spcAft>
                          <a:spcPts val="0"/>
                        </a:spcAft>
                        <a:buClr>
                          <a:schemeClr val="dk1"/>
                        </a:buClr>
                        <a:buSzPts val="1600"/>
                        <a:buFont typeface="Arial"/>
                        <a:buNone/>
                      </a:pPr>
                      <a:r>
                        <a:rPr lang="fr-FR" sz="1600" b="1" u="none" strike="noStrike" cap="none"/>
                        <a:t>Connu</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1600"/>
                        <a:buFont typeface="Arial"/>
                        <a:buNone/>
                      </a:pPr>
                      <a:r>
                        <a:rPr lang="fr-FR" sz="1600" b="1" u="none" strike="noStrike" cap="none">
                          <a:solidFill>
                            <a:srgbClr val="00953A"/>
                          </a:solidFill>
                        </a:rPr>
                        <a:t>Contrôler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1600"/>
                        <a:buFont typeface="Arial"/>
                        <a:buNone/>
                      </a:pPr>
                      <a:r>
                        <a:rPr lang="fr-FR" sz="1600" b="1">
                          <a:solidFill>
                            <a:srgbClr val="00953A"/>
                          </a:solidFill>
                        </a:rPr>
                        <a:t>Investigu</a:t>
                      </a:r>
                      <a:r>
                        <a:rPr lang="fr-FR" sz="1600" b="1" u="none" strike="noStrike" cap="none">
                          <a:solidFill>
                            <a:srgbClr val="00953A"/>
                          </a:solidFill>
                        </a:rPr>
                        <a:t>er</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28375">
                <a:tc vMerge="1">
                  <a:txBody>
                    <a:bodyPr/>
                    <a:lstStyle/>
                    <a:p>
                      <a:endParaRPr lang="fr-FR"/>
                    </a:p>
                  </a:txBody>
                  <a:tcPr/>
                </a:tc>
                <a:tc>
                  <a:txBody>
                    <a:bodyPr/>
                    <a:lstStyle/>
                    <a:p>
                      <a:pPr marL="0" marR="0" lvl="0" indent="0" algn="r" rtl="0">
                        <a:spcBef>
                          <a:spcPts val="0"/>
                        </a:spcBef>
                        <a:spcAft>
                          <a:spcPts val="0"/>
                        </a:spcAft>
                        <a:buClr>
                          <a:schemeClr val="dk1"/>
                        </a:buClr>
                        <a:buSzPts val="1600"/>
                        <a:buFont typeface="Arial"/>
                        <a:buNone/>
                      </a:pPr>
                      <a:r>
                        <a:rPr lang="fr-FR" sz="1600" b="1" u="none" strike="noStrike" cap="none" dirty="0"/>
                        <a:t>Inconnu</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rgbClr val="00953A"/>
                        </a:buClr>
                        <a:buSzPts val="1600"/>
                        <a:buFont typeface="Arial"/>
                        <a:buNone/>
                      </a:pPr>
                      <a:r>
                        <a:rPr lang="fr-FR" sz="1600" b="1" dirty="0">
                          <a:solidFill>
                            <a:srgbClr val="00953A"/>
                          </a:solidFill>
                        </a:rPr>
                        <a:t>Investigu</a:t>
                      </a:r>
                      <a:r>
                        <a:rPr lang="fr-FR" sz="1600" b="1" u="none" strike="noStrike" cap="none" dirty="0">
                          <a:solidFill>
                            <a:srgbClr val="00953A"/>
                          </a:solidFill>
                        </a:rPr>
                        <a:t>er &amp;</a:t>
                      </a:r>
                      <a:endParaRPr sz="1800" u="none" strike="noStrike" cap="none" dirty="0"/>
                    </a:p>
                    <a:p>
                      <a:pPr marL="0" marR="0" lvl="0" indent="0" algn="ctr" rtl="0">
                        <a:spcBef>
                          <a:spcPts val="0"/>
                        </a:spcBef>
                        <a:spcAft>
                          <a:spcPts val="0"/>
                        </a:spcAft>
                        <a:buClr>
                          <a:srgbClr val="00953A"/>
                        </a:buClr>
                        <a:buSzPts val="1600"/>
                        <a:buFont typeface="Arial"/>
                        <a:buNone/>
                      </a:pPr>
                      <a:r>
                        <a:rPr lang="fr-FR" sz="1600" b="1" u="none" strike="noStrike" cap="none" dirty="0">
                          <a:solidFill>
                            <a:srgbClr val="00953A"/>
                          </a:solidFill>
                        </a:rPr>
                        <a:t>Contrôle</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953A"/>
                        </a:buClr>
                        <a:buSzPts val="1600"/>
                        <a:buFont typeface="Arial"/>
                        <a:buNone/>
                      </a:pPr>
                      <a:r>
                        <a:rPr lang="fr-FR" sz="1600" b="1" dirty="0">
                          <a:solidFill>
                            <a:srgbClr val="00953A"/>
                          </a:solidFill>
                        </a:rPr>
                        <a:t>Investigu</a:t>
                      </a:r>
                      <a:r>
                        <a:rPr lang="fr-FR" sz="1600" b="1" u="none" strike="noStrike" cap="none" dirty="0">
                          <a:solidFill>
                            <a:srgbClr val="00953A"/>
                          </a:solidFill>
                        </a:rPr>
                        <a:t>er</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432" name="Google Shape;432;p14"/>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Quel quadrant ? Maladies animales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15"/>
          <p:cNvSpPr txBox="1">
            <a:spLocks noGrp="1"/>
          </p:cNvSpPr>
          <p:nvPr>
            <p:ph type="body" idx="1"/>
          </p:nvPr>
        </p:nvSpPr>
        <p:spPr>
          <a:xfrm>
            <a:off x="838200" y="1478857"/>
            <a:ext cx="10885714"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3200"/>
              <a:buNone/>
            </a:pPr>
            <a:r>
              <a:rPr lang="fr-FR" sz="3200" dirty="0"/>
              <a:t>Si la source est suspectée et constitue toujours une menace pour la santé publique...</a:t>
            </a: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ctr" rtl="0">
              <a:lnSpc>
                <a:spcPct val="100000"/>
              </a:lnSpc>
              <a:spcBef>
                <a:spcPts val="1000"/>
              </a:spcBef>
              <a:spcAft>
                <a:spcPts val="0"/>
              </a:spcAft>
              <a:buClr>
                <a:srgbClr val="00953A"/>
              </a:buClr>
              <a:buSzPts val="4400"/>
              <a:buNone/>
            </a:pPr>
            <a:r>
              <a:rPr lang="fr-FR" sz="3800" b="1" dirty="0">
                <a:solidFill>
                  <a:srgbClr val="00953A"/>
                </a:solidFill>
              </a:rPr>
              <a:t>Prenez des mesures de contrôle immédiates !</a:t>
            </a:r>
            <a:endParaRPr lang="fr-FR" sz="3800" dirty="0"/>
          </a:p>
          <a:p>
            <a:pPr marL="0" lvl="0" indent="0" algn="ctr" rtl="0">
              <a:lnSpc>
                <a:spcPct val="100000"/>
              </a:lnSpc>
              <a:spcBef>
                <a:spcPts val="1000"/>
              </a:spcBef>
              <a:spcAft>
                <a:spcPts val="0"/>
              </a:spcAft>
              <a:buClr>
                <a:schemeClr val="dk1"/>
              </a:buClr>
              <a:buSzPts val="3200"/>
              <a:buNone/>
            </a:pPr>
            <a:r>
              <a:rPr lang="fr-FR" sz="3200" dirty="0"/>
              <a:t>N'attendez pas la confirmation du laboratoire.</a:t>
            </a:r>
            <a:endParaRPr lang="fr-FR" dirty="0"/>
          </a:p>
        </p:txBody>
      </p:sp>
      <p:sp>
        <p:nvSpPr>
          <p:cNvPr id="439" name="Google Shape;439;p15"/>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Exceptions à la règle</a:t>
            </a:r>
            <a:endParaRPr lang="fr-FR" dirty="0">
              <a:latin typeface="Franklin Gothic Medium" panose="020B06030201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1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Investigueriez-vous ? (1/5)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17"/>
          <p:cNvSpPr txBox="1">
            <a:spLocks noGrp="1"/>
          </p:cNvSpPr>
          <p:nvPr>
            <p:ph type="body" idx="1"/>
          </p:nvPr>
        </p:nvSpPr>
        <p:spPr>
          <a:xfrm>
            <a:off x="838200" y="2663687"/>
            <a:ext cx="10515600" cy="3441611"/>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2800"/>
              <a:buFont typeface="Libre Franklin Medium"/>
              <a:buAutoNum type="arabicPeriod"/>
            </a:pPr>
            <a:r>
              <a:rPr lang="fr-FR" dirty="0"/>
              <a:t>___ Un enfant en zone rurale suspecté d'avoir la rage</a:t>
            </a:r>
            <a:br>
              <a:rPr lang="fr-FR" dirty="0"/>
            </a:br>
            <a:endParaRPr lang="fr-FR" dirty="0"/>
          </a:p>
          <a:p>
            <a:pPr marL="457200" lvl="0" indent="-457200" algn="l" rtl="0">
              <a:lnSpc>
                <a:spcPct val="100000"/>
              </a:lnSpc>
              <a:spcBef>
                <a:spcPts val="1000"/>
              </a:spcBef>
              <a:spcAft>
                <a:spcPts val="0"/>
              </a:spcAft>
              <a:buClr>
                <a:schemeClr val="dk1"/>
              </a:buClr>
              <a:buSzPts val="2800"/>
              <a:buFont typeface="Libre Franklin Medium"/>
              <a:buAutoNum type="arabicPeriod"/>
            </a:pPr>
            <a:r>
              <a:rPr lang="fr-FR" dirty="0"/>
              <a:t>___ Augmentation des hospitalisations, mais les patients semblent souffrir de maladies différentes</a:t>
            </a:r>
            <a:br>
              <a:rPr lang="fr-FR" dirty="0"/>
            </a:br>
            <a:endParaRPr lang="fr-FR" dirty="0"/>
          </a:p>
          <a:p>
            <a:pPr marL="457200" lvl="0" indent="-457200" algn="l" rtl="0">
              <a:lnSpc>
                <a:spcPct val="100000"/>
              </a:lnSpc>
              <a:spcBef>
                <a:spcPts val="1000"/>
              </a:spcBef>
              <a:spcAft>
                <a:spcPts val="0"/>
              </a:spcAft>
              <a:buClr>
                <a:schemeClr val="dk1"/>
              </a:buClr>
              <a:buSzPts val="2800"/>
              <a:buFont typeface="Libre Franklin Medium"/>
              <a:buAutoNum type="arabicPeriod"/>
            </a:pPr>
            <a:r>
              <a:rPr lang="fr-FR" dirty="0"/>
              <a:t>___ Cinq villageois atteints de gastro-entérite déclarent tous avoir consommé des aliments provenant d'un établissement alimentaire spécifique</a:t>
            </a:r>
          </a:p>
        </p:txBody>
      </p:sp>
      <p:sp>
        <p:nvSpPr>
          <p:cNvPr id="452" name="Google Shape;452;p1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Investigueriez-vous ? (2/5)</a:t>
            </a:r>
          </a:p>
        </p:txBody>
      </p:sp>
      <p:grpSp>
        <p:nvGrpSpPr>
          <p:cNvPr id="453" name="Google Shape;453;p17"/>
          <p:cNvGrpSpPr/>
          <p:nvPr/>
        </p:nvGrpSpPr>
        <p:grpSpPr>
          <a:xfrm>
            <a:off x="1077686" y="1545221"/>
            <a:ext cx="8066314" cy="685800"/>
            <a:chOff x="838200" y="1676400"/>
            <a:chExt cx="6705600" cy="685800"/>
          </a:xfrm>
        </p:grpSpPr>
        <p:sp>
          <p:nvSpPr>
            <p:cNvPr id="454" name="Google Shape;454;p17"/>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a:t>
              </a:r>
              <a:endParaRPr lang="fr-FR" sz="1800" b="0" i="0" u="none" strike="noStrike" cap="none" dirty="0">
                <a:solidFill>
                  <a:srgbClr val="000000"/>
                </a:solidFill>
                <a:latin typeface="Arial"/>
                <a:ea typeface="Arial"/>
                <a:cs typeface="Arial"/>
                <a:sym typeface="Arial"/>
              </a:endParaRPr>
            </a:p>
          </p:txBody>
        </p:sp>
        <p:sp>
          <p:nvSpPr>
            <p:cNvPr id="455" name="Google Shape;455;p17"/>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 pas</a:t>
              </a:r>
              <a:endParaRPr lang="fr-FR" sz="1800" b="0" i="0" u="none" strike="noStrike" cap="none" dirty="0">
                <a:solidFill>
                  <a:srgbClr val="000000"/>
                </a:solidFill>
                <a:latin typeface="Arial"/>
                <a:ea typeface="Arial"/>
                <a:cs typeface="Arial"/>
                <a:sym typeface="Arial"/>
              </a:endParaRPr>
            </a:p>
          </p:txBody>
        </p:sp>
      </p:grpSp>
      <p:pic>
        <p:nvPicPr>
          <p:cNvPr id="456" name="Google Shape;456;p17" descr="http://www.clipartbest.com/cliparts/Kij/exq/KijexqjeT.png"/>
          <p:cNvPicPr preferRelativeResize="0"/>
          <p:nvPr/>
        </p:nvPicPr>
        <p:blipFill rotWithShape="1">
          <a:blip r:embed="rId3">
            <a:alphaModFix/>
          </a:blip>
          <a:srcRect/>
          <a:stretch/>
        </p:blipFill>
        <p:spPr>
          <a:xfrm>
            <a:off x="4431670" y="1524248"/>
            <a:ext cx="625044" cy="640080"/>
          </a:xfrm>
          <a:prstGeom prst="rect">
            <a:avLst/>
          </a:prstGeom>
          <a:noFill/>
          <a:ln>
            <a:noFill/>
          </a:ln>
        </p:spPr>
      </p:pic>
      <p:pic>
        <p:nvPicPr>
          <p:cNvPr id="457" name="Google Shape;457;p17" descr="Not Ok Mark clip art Vector clip art - Free vector for free download"/>
          <p:cNvPicPr preferRelativeResize="0"/>
          <p:nvPr/>
        </p:nvPicPr>
        <p:blipFill rotWithShape="1">
          <a:blip r:embed="rId4">
            <a:alphaModFix/>
          </a:blip>
          <a:srcRect/>
          <a:stretch/>
        </p:blipFill>
        <p:spPr>
          <a:xfrm>
            <a:off x="9237222" y="1524248"/>
            <a:ext cx="640080" cy="640080"/>
          </a:xfrm>
          <a:prstGeom prst="rect">
            <a:avLst/>
          </a:prstGeom>
          <a:noFill/>
          <a:ln>
            <a:noFill/>
          </a:ln>
        </p:spPr>
      </p:pic>
      <p:pic>
        <p:nvPicPr>
          <p:cNvPr id="458" name="Google Shape;458;p17" descr="http://www.clipartbest.com/cliparts/Kij/exq/KijexqjeT.png"/>
          <p:cNvPicPr preferRelativeResize="0"/>
          <p:nvPr/>
        </p:nvPicPr>
        <p:blipFill rotWithShape="1">
          <a:blip r:embed="rId3">
            <a:alphaModFix/>
          </a:blip>
          <a:srcRect/>
          <a:stretch/>
        </p:blipFill>
        <p:spPr>
          <a:xfrm>
            <a:off x="1402475" y="4868700"/>
            <a:ext cx="625044" cy="640080"/>
          </a:xfrm>
          <a:prstGeom prst="rect">
            <a:avLst/>
          </a:prstGeom>
          <a:noFill/>
          <a:ln>
            <a:noFill/>
          </a:ln>
        </p:spPr>
      </p:pic>
      <p:pic>
        <p:nvPicPr>
          <p:cNvPr id="459" name="Google Shape;459;p17" descr="http://www.clipartbest.com/cliparts/Kij/exq/KijexqjeT.png"/>
          <p:cNvPicPr preferRelativeResize="0"/>
          <p:nvPr/>
        </p:nvPicPr>
        <p:blipFill rotWithShape="1">
          <a:blip r:embed="rId3">
            <a:alphaModFix/>
          </a:blip>
          <a:srcRect/>
          <a:stretch/>
        </p:blipFill>
        <p:spPr>
          <a:xfrm>
            <a:off x="1402475" y="2396739"/>
            <a:ext cx="625044" cy="640080"/>
          </a:xfrm>
          <a:prstGeom prst="rect">
            <a:avLst/>
          </a:prstGeom>
          <a:noFill/>
          <a:ln>
            <a:noFill/>
          </a:ln>
        </p:spPr>
      </p:pic>
      <p:pic>
        <p:nvPicPr>
          <p:cNvPr id="460" name="Google Shape;460;p17" descr="Not Ok Mark clip art Vector clip art - Free vector for free download"/>
          <p:cNvPicPr preferRelativeResize="0"/>
          <p:nvPr/>
        </p:nvPicPr>
        <p:blipFill rotWithShape="1">
          <a:blip r:embed="rId4">
            <a:alphaModFix/>
          </a:blip>
          <a:srcRect/>
          <a:stretch/>
        </p:blipFill>
        <p:spPr>
          <a:xfrm>
            <a:off x="1385148" y="3429000"/>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8"/>
          <p:cNvSpPr txBox="1">
            <a:spLocks noGrp="1"/>
          </p:cNvSpPr>
          <p:nvPr>
            <p:ph type="body" idx="1"/>
          </p:nvPr>
        </p:nvSpPr>
        <p:spPr>
          <a:xfrm>
            <a:off x="828675" y="2646293"/>
            <a:ext cx="10515600" cy="3414723"/>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2800"/>
              <a:buFont typeface="Libre Franklin Medium"/>
              <a:buAutoNum type="arabicPeriod" startAt="4"/>
            </a:pPr>
            <a:r>
              <a:rPr lang="fr-FR" dirty="0"/>
              <a:t>___ </a:t>
            </a:r>
            <a:r>
              <a:rPr lang="fr-FR" dirty="0">
                <a:solidFill>
                  <a:srgbClr val="000000"/>
                </a:solidFill>
              </a:rPr>
              <a:t>Les politiciens ou les médias exercent une pression</a:t>
            </a:r>
            <a:br>
              <a:rPr lang="fr-FR" dirty="0"/>
            </a:br>
            <a:endParaRPr lang="fr-FR" dirty="0"/>
          </a:p>
          <a:p>
            <a:pPr marL="457200" lvl="0" indent="-457200" algn="l" rtl="0">
              <a:lnSpc>
                <a:spcPct val="100000"/>
              </a:lnSpc>
              <a:spcBef>
                <a:spcPts val="1000"/>
              </a:spcBef>
              <a:spcAft>
                <a:spcPts val="0"/>
              </a:spcAft>
              <a:buClr>
                <a:schemeClr val="dk1"/>
              </a:buClr>
              <a:buSzPts val="2800"/>
              <a:buAutoNum type="arabicPeriod" startAt="4"/>
            </a:pPr>
            <a:r>
              <a:rPr lang="fr-FR" dirty="0"/>
              <a:t>___ Les investigateurs ont confirmé l'existence de grappes et d'un grand nombre de cas d'une maladie similaire</a:t>
            </a:r>
            <a:br>
              <a:rPr lang="fr-FR" dirty="0"/>
            </a:br>
            <a:endParaRPr lang="fr-FR" dirty="0"/>
          </a:p>
          <a:p>
            <a:pPr marL="457200" lvl="0" indent="-457200" algn="l" rtl="0">
              <a:lnSpc>
                <a:spcPct val="100000"/>
              </a:lnSpc>
              <a:spcBef>
                <a:spcPts val="1000"/>
              </a:spcBef>
              <a:spcAft>
                <a:spcPts val="0"/>
              </a:spcAft>
              <a:buClr>
                <a:schemeClr val="dk1"/>
              </a:buClr>
              <a:buSzPts val="2800"/>
              <a:buAutoNum type="arabicPeriod" startAt="4"/>
            </a:pPr>
            <a:r>
              <a:rPr lang="fr-FR" dirty="0"/>
              <a:t>___ La maladie semble être associée à un produit distribué commercialement</a:t>
            </a:r>
          </a:p>
        </p:txBody>
      </p:sp>
      <p:sp>
        <p:nvSpPr>
          <p:cNvPr id="467" name="Google Shape;467;p1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Investigueriez-vous ? (3/5)</a:t>
            </a:r>
          </a:p>
        </p:txBody>
      </p:sp>
      <p:pic>
        <p:nvPicPr>
          <p:cNvPr id="473" name="Google Shape;473;p18" descr="http://www.clipartbest.com/cliparts/Kij/exq/KijexqjeT.png"/>
          <p:cNvPicPr preferRelativeResize="0"/>
          <p:nvPr/>
        </p:nvPicPr>
        <p:blipFill rotWithShape="1">
          <a:blip r:embed="rId3">
            <a:alphaModFix/>
          </a:blip>
          <a:srcRect/>
          <a:stretch/>
        </p:blipFill>
        <p:spPr>
          <a:xfrm>
            <a:off x="1395498" y="2389615"/>
            <a:ext cx="625044" cy="640080"/>
          </a:xfrm>
          <a:prstGeom prst="rect">
            <a:avLst/>
          </a:prstGeom>
          <a:noFill/>
          <a:ln>
            <a:noFill/>
          </a:ln>
        </p:spPr>
      </p:pic>
      <p:pic>
        <p:nvPicPr>
          <p:cNvPr id="474" name="Google Shape;474;p18" descr="http://www.clipartbest.com/cliparts/Kij/exq/KijexqjeT.png"/>
          <p:cNvPicPr preferRelativeResize="0"/>
          <p:nvPr/>
        </p:nvPicPr>
        <p:blipFill rotWithShape="1">
          <a:blip r:embed="rId3">
            <a:alphaModFix/>
          </a:blip>
          <a:srcRect/>
          <a:stretch/>
        </p:blipFill>
        <p:spPr>
          <a:xfrm>
            <a:off x="1395498" y="3397794"/>
            <a:ext cx="625044" cy="640080"/>
          </a:xfrm>
          <a:prstGeom prst="rect">
            <a:avLst/>
          </a:prstGeom>
          <a:noFill/>
          <a:ln>
            <a:noFill/>
          </a:ln>
        </p:spPr>
      </p:pic>
      <p:pic>
        <p:nvPicPr>
          <p:cNvPr id="475" name="Google Shape;475;p18" descr="http://www.clipartbest.com/cliparts/Kij/exq/KijexqjeT.png"/>
          <p:cNvPicPr preferRelativeResize="0"/>
          <p:nvPr/>
        </p:nvPicPr>
        <p:blipFill rotWithShape="1">
          <a:blip r:embed="rId3">
            <a:alphaModFix/>
          </a:blip>
          <a:srcRect/>
          <a:stretch/>
        </p:blipFill>
        <p:spPr>
          <a:xfrm>
            <a:off x="1395498" y="4786787"/>
            <a:ext cx="625044" cy="640080"/>
          </a:xfrm>
          <a:prstGeom prst="rect">
            <a:avLst/>
          </a:prstGeom>
          <a:noFill/>
          <a:ln>
            <a:noFill/>
          </a:ln>
        </p:spPr>
      </p:pic>
      <p:grpSp>
        <p:nvGrpSpPr>
          <p:cNvPr id="2" name="Google Shape;453;p17">
            <a:extLst>
              <a:ext uri="{FF2B5EF4-FFF2-40B4-BE49-F238E27FC236}">
                <a16:creationId xmlns:a16="http://schemas.microsoft.com/office/drawing/2014/main" id="{BE61DF40-541D-F2DB-9C01-89890D44CB30}"/>
              </a:ext>
            </a:extLst>
          </p:cNvPr>
          <p:cNvGrpSpPr/>
          <p:nvPr/>
        </p:nvGrpSpPr>
        <p:grpSpPr>
          <a:xfrm>
            <a:off x="1077686" y="1545221"/>
            <a:ext cx="8066314" cy="685800"/>
            <a:chOff x="838200" y="1676400"/>
            <a:chExt cx="6705600" cy="685800"/>
          </a:xfrm>
        </p:grpSpPr>
        <p:sp>
          <p:nvSpPr>
            <p:cNvPr id="3" name="Google Shape;454;p17">
              <a:extLst>
                <a:ext uri="{FF2B5EF4-FFF2-40B4-BE49-F238E27FC236}">
                  <a16:creationId xmlns:a16="http://schemas.microsoft.com/office/drawing/2014/main" id="{250677CA-0D22-5518-DA93-EC00DC0E5A49}"/>
                </a:ext>
              </a:extLst>
            </p:cNvPr>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a:t>
              </a:r>
              <a:endParaRPr lang="fr-FR" sz="1800" b="0" i="0" u="none" strike="noStrike" cap="none" dirty="0">
                <a:solidFill>
                  <a:srgbClr val="000000"/>
                </a:solidFill>
                <a:latin typeface="Arial"/>
                <a:ea typeface="Arial"/>
                <a:cs typeface="Arial"/>
                <a:sym typeface="Arial"/>
              </a:endParaRPr>
            </a:p>
          </p:txBody>
        </p:sp>
        <p:sp>
          <p:nvSpPr>
            <p:cNvPr id="4" name="Google Shape;455;p17">
              <a:extLst>
                <a:ext uri="{FF2B5EF4-FFF2-40B4-BE49-F238E27FC236}">
                  <a16:creationId xmlns:a16="http://schemas.microsoft.com/office/drawing/2014/main" id="{3DB62A76-8DF4-BAD6-443E-0E8CE7DDCF71}"/>
                </a:ext>
              </a:extLst>
            </p:cNvPr>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 pas</a:t>
              </a:r>
              <a:endParaRPr lang="fr-FR" sz="1800" b="0" i="0" u="none" strike="noStrike" cap="none" dirty="0">
                <a:solidFill>
                  <a:srgbClr val="000000"/>
                </a:solidFill>
                <a:latin typeface="Arial"/>
                <a:ea typeface="Arial"/>
                <a:cs typeface="Arial"/>
                <a:sym typeface="Arial"/>
              </a:endParaRPr>
            </a:p>
          </p:txBody>
        </p:sp>
      </p:grpSp>
      <p:pic>
        <p:nvPicPr>
          <p:cNvPr id="5" name="Google Shape;456;p17" descr="http://www.clipartbest.com/cliparts/Kij/exq/KijexqjeT.png">
            <a:extLst>
              <a:ext uri="{FF2B5EF4-FFF2-40B4-BE49-F238E27FC236}">
                <a16:creationId xmlns:a16="http://schemas.microsoft.com/office/drawing/2014/main" id="{36C8432D-A532-652C-B1D7-F926E8E19CE1}"/>
              </a:ext>
            </a:extLst>
          </p:cNvPr>
          <p:cNvPicPr preferRelativeResize="0"/>
          <p:nvPr/>
        </p:nvPicPr>
        <p:blipFill rotWithShape="1">
          <a:blip r:embed="rId3">
            <a:alphaModFix/>
          </a:blip>
          <a:srcRect/>
          <a:stretch/>
        </p:blipFill>
        <p:spPr>
          <a:xfrm>
            <a:off x="4431670" y="1524248"/>
            <a:ext cx="625044" cy="640080"/>
          </a:xfrm>
          <a:prstGeom prst="rect">
            <a:avLst/>
          </a:prstGeom>
          <a:noFill/>
          <a:ln>
            <a:noFill/>
          </a:ln>
        </p:spPr>
      </p:pic>
      <p:pic>
        <p:nvPicPr>
          <p:cNvPr id="6" name="Google Shape;457;p17" descr="Not Ok Mark clip art Vector clip art - Free vector for free download">
            <a:extLst>
              <a:ext uri="{FF2B5EF4-FFF2-40B4-BE49-F238E27FC236}">
                <a16:creationId xmlns:a16="http://schemas.microsoft.com/office/drawing/2014/main" id="{CA19FE37-4D78-B939-1B51-02055FED857F}"/>
              </a:ext>
            </a:extLst>
          </p:cNvPr>
          <p:cNvPicPr preferRelativeResize="0"/>
          <p:nvPr/>
        </p:nvPicPr>
        <p:blipFill rotWithShape="1">
          <a:blip r:embed="rId4">
            <a:alphaModFix/>
          </a:blip>
          <a:srcRect/>
          <a:stretch/>
        </p:blipFill>
        <p:spPr>
          <a:xfrm>
            <a:off x="9237222" y="1524248"/>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19"/>
          <p:cNvSpPr txBox="1">
            <a:spLocks noGrp="1"/>
          </p:cNvSpPr>
          <p:nvPr>
            <p:ph type="body" idx="1"/>
          </p:nvPr>
        </p:nvSpPr>
        <p:spPr>
          <a:xfrm>
            <a:off x="838200" y="2408297"/>
            <a:ext cx="10755086" cy="4056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700" dirty="0"/>
              <a:t>7. ___ Un individu signale une situation qui ressemble à une flambée épidémique potentielle, mais refuse de donner son nom</a:t>
            </a:r>
            <a:br>
              <a:rPr lang="fr-FR" sz="2700" dirty="0"/>
            </a:br>
            <a:endParaRPr lang="fr-FR" sz="2700" dirty="0"/>
          </a:p>
          <a:p>
            <a:pPr marL="0" lvl="0" indent="0" algn="l" rtl="0">
              <a:lnSpc>
                <a:spcPct val="100000"/>
              </a:lnSpc>
              <a:spcBef>
                <a:spcPts val="1000"/>
              </a:spcBef>
              <a:spcAft>
                <a:spcPts val="0"/>
              </a:spcAft>
              <a:buClr>
                <a:schemeClr val="dk1"/>
              </a:buClr>
              <a:buSzPts val="2800"/>
              <a:buNone/>
            </a:pPr>
            <a:r>
              <a:rPr lang="fr-FR" sz="2700" dirty="0"/>
              <a:t>8. ___ Le même individu a déposé des plaintes répétées, alors que les enquêtes antérieures n'ont pas révélé d'éléments significatifs</a:t>
            </a:r>
          </a:p>
          <a:p>
            <a:pPr marL="0" lvl="0" indent="0" algn="l" rtl="0">
              <a:lnSpc>
                <a:spcPct val="100000"/>
              </a:lnSpc>
              <a:spcBef>
                <a:spcPts val="1000"/>
              </a:spcBef>
              <a:spcAft>
                <a:spcPts val="0"/>
              </a:spcAft>
              <a:buClr>
                <a:schemeClr val="dk1"/>
              </a:buClr>
              <a:buSzPts val="2800"/>
              <a:buNone/>
            </a:pPr>
            <a:endParaRPr lang="fr-FR" sz="2700" dirty="0"/>
          </a:p>
          <a:p>
            <a:pPr marL="0" lvl="0" indent="0" algn="l" rtl="0">
              <a:lnSpc>
                <a:spcPct val="100000"/>
              </a:lnSpc>
              <a:spcBef>
                <a:spcPts val="1000"/>
              </a:spcBef>
              <a:spcAft>
                <a:spcPts val="0"/>
              </a:spcAft>
              <a:buClr>
                <a:schemeClr val="dk1"/>
              </a:buClr>
              <a:buSzPts val="2800"/>
              <a:buNone/>
            </a:pPr>
            <a:r>
              <a:rPr lang="fr-FR" sz="2700" dirty="0"/>
              <a:t>9. ___ Un éleveur a constaté que certains de ses moutons avaient des convulsions</a:t>
            </a:r>
            <a:br>
              <a:rPr lang="fr-FR" dirty="0"/>
            </a:br>
            <a:endParaRPr lang="fr-FR" dirty="0"/>
          </a:p>
          <a:p>
            <a:pPr marL="287020" lvl="0" indent="-109220" algn="l" rtl="0">
              <a:lnSpc>
                <a:spcPct val="100000"/>
              </a:lnSpc>
              <a:spcBef>
                <a:spcPts val="1000"/>
              </a:spcBef>
              <a:spcAft>
                <a:spcPts val="0"/>
              </a:spcAft>
              <a:buClr>
                <a:schemeClr val="dk1"/>
              </a:buClr>
              <a:buSzPts val="2800"/>
              <a:buNone/>
            </a:pPr>
            <a:endParaRPr lang="fr-FR" dirty="0"/>
          </a:p>
        </p:txBody>
      </p:sp>
      <p:sp>
        <p:nvSpPr>
          <p:cNvPr id="482" name="Google Shape;482;p1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Investigueriez-vous ? (4/5)</a:t>
            </a:r>
          </a:p>
        </p:txBody>
      </p:sp>
      <p:pic>
        <p:nvPicPr>
          <p:cNvPr id="483" name="Google Shape;483;p19" descr="http://www.clipartbest.com/cliparts/Kij/exq/KijexqjeT.png"/>
          <p:cNvPicPr preferRelativeResize="0"/>
          <p:nvPr/>
        </p:nvPicPr>
        <p:blipFill rotWithShape="1">
          <a:blip r:embed="rId3">
            <a:alphaModFix/>
          </a:blip>
          <a:srcRect/>
          <a:stretch/>
        </p:blipFill>
        <p:spPr>
          <a:xfrm>
            <a:off x="1352799" y="2164328"/>
            <a:ext cx="625044" cy="640080"/>
          </a:xfrm>
          <a:prstGeom prst="rect">
            <a:avLst/>
          </a:prstGeom>
          <a:noFill/>
          <a:ln>
            <a:noFill/>
          </a:ln>
        </p:spPr>
      </p:pic>
      <p:pic>
        <p:nvPicPr>
          <p:cNvPr id="484" name="Google Shape;484;p19" descr="Not Ok Mark clip art Vector clip art - Free vector for free download"/>
          <p:cNvPicPr preferRelativeResize="0"/>
          <p:nvPr/>
        </p:nvPicPr>
        <p:blipFill rotWithShape="1">
          <a:blip r:embed="rId4">
            <a:alphaModFix/>
          </a:blip>
          <a:srcRect/>
          <a:stretch/>
        </p:blipFill>
        <p:spPr>
          <a:xfrm>
            <a:off x="1284626" y="3518766"/>
            <a:ext cx="640080" cy="640080"/>
          </a:xfrm>
          <a:prstGeom prst="rect">
            <a:avLst/>
          </a:prstGeom>
          <a:noFill/>
          <a:ln>
            <a:noFill/>
          </a:ln>
        </p:spPr>
      </p:pic>
      <p:pic>
        <p:nvPicPr>
          <p:cNvPr id="485" name="Google Shape;485;p19" descr="http://www.clipartbest.com/cliparts/Kij/exq/KijexqjeT.png"/>
          <p:cNvPicPr preferRelativeResize="0"/>
          <p:nvPr/>
        </p:nvPicPr>
        <p:blipFill rotWithShape="1">
          <a:blip r:embed="rId3">
            <a:alphaModFix/>
          </a:blip>
          <a:srcRect/>
          <a:stretch/>
        </p:blipFill>
        <p:spPr>
          <a:xfrm>
            <a:off x="1352799" y="5020076"/>
            <a:ext cx="625044" cy="640080"/>
          </a:xfrm>
          <a:prstGeom prst="rect">
            <a:avLst/>
          </a:prstGeom>
          <a:noFill/>
          <a:ln>
            <a:noFill/>
          </a:ln>
        </p:spPr>
      </p:pic>
      <p:grpSp>
        <p:nvGrpSpPr>
          <p:cNvPr id="2" name="Google Shape;453;p17">
            <a:extLst>
              <a:ext uri="{FF2B5EF4-FFF2-40B4-BE49-F238E27FC236}">
                <a16:creationId xmlns:a16="http://schemas.microsoft.com/office/drawing/2014/main" id="{CE2EEBA2-673F-B48B-8224-4F0E9F2C97C3}"/>
              </a:ext>
            </a:extLst>
          </p:cNvPr>
          <p:cNvGrpSpPr/>
          <p:nvPr/>
        </p:nvGrpSpPr>
        <p:grpSpPr>
          <a:xfrm>
            <a:off x="1284626" y="1399893"/>
            <a:ext cx="8066314" cy="685800"/>
            <a:chOff x="838200" y="1676400"/>
            <a:chExt cx="6705600" cy="685800"/>
          </a:xfrm>
        </p:grpSpPr>
        <p:sp>
          <p:nvSpPr>
            <p:cNvPr id="3" name="Google Shape;454;p17">
              <a:extLst>
                <a:ext uri="{FF2B5EF4-FFF2-40B4-BE49-F238E27FC236}">
                  <a16:creationId xmlns:a16="http://schemas.microsoft.com/office/drawing/2014/main" id="{887201F8-FCAB-E718-2523-B4999742F98C}"/>
                </a:ext>
              </a:extLst>
            </p:cNvPr>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000" b="0" i="0" u="none" strike="noStrike" cap="none" dirty="0">
                  <a:solidFill>
                    <a:srgbClr val="000000"/>
                  </a:solidFill>
                  <a:latin typeface="Arial"/>
                  <a:ea typeface="Arial"/>
                  <a:cs typeface="Arial"/>
                  <a:sym typeface="Arial"/>
                </a:rPr>
                <a:t>Probablement</a:t>
              </a:r>
            </a:p>
          </p:txBody>
        </p:sp>
        <p:sp>
          <p:nvSpPr>
            <p:cNvPr id="4" name="Google Shape;455;p17">
              <a:extLst>
                <a:ext uri="{FF2B5EF4-FFF2-40B4-BE49-F238E27FC236}">
                  <a16:creationId xmlns:a16="http://schemas.microsoft.com/office/drawing/2014/main" id="{DD845009-EEDC-86D9-A97E-4B7CA0A2E100}"/>
                </a:ext>
              </a:extLst>
            </p:cNvPr>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000" b="0" i="0" u="none" strike="noStrike" cap="none" dirty="0">
                  <a:solidFill>
                    <a:srgbClr val="000000"/>
                  </a:solidFill>
                  <a:latin typeface="Arial"/>
                  <a:ea typeface="Arial"/>
                  <a:cs typeface="Arial"/>
                  <a:sym typeface="Arial"/>
                </a:rPr>
                <a:t>Probablement pas</a:t>
              </a:r>
            </a:p>
          </p:txBody>
        </p:sp>
      </p:grpSp>
      <p:pic>
        <p:nvPicPr>
          <p:cNvPr id="5" name="Google Shape;456;p17" descr="http://www.clipartbest.com/cliparts/Kij/exq/KijexqjeT.png">
            <a:extLst>
              <a:ext uri="{FF2B5EF4-FFF2-40B4-BE49-F238E27FC236}">
                <a16:creationId xmlns:a16="http://schemas.microsoft.com/office/drawing/2014/main" id="{C789D525-DBDB-B3FB-2F79-899E9D82C912}"/>
              </a:ext>
            </a:extLst>
          </p:cNvPr>
          <p:cNvPicPr preferRelativeResize="0"/>
          <p:nvPr/>
        </p:nvPicPr>
        <p:blipFill rotWithShape="1">
          <a:blip r:embed="rId3">
            <a:alphaModFix/>
          </a:blip>
          <a:srcRect/>
          <a:stretch/>
        </p:blipFill>
        <p:spPr>
          <a:xfrm>
            <a:off x="4533028" y="1422753"/>
            <a:ext cx="625044" cy="640080"/>
          </a:xfrm>
          <a:prstGeom prst="rect">
            <a:avLst/>
          </a:prstGeom>
          <a:noFill/>
          <a:ln>
            <a:noFill/>
          </a:ln>
        </p:spPr>
      </p:pic>
      <p:pic>
        <p:nvPicPr>
          <p:cNvPr id="6" name="Google Shape;457;p17" descr="Not Ok Mark clip art Vector clip art - Free vector for free download">
            <a:extLst>
              <a:ext uri="{FF2B5EF4-FFF2-40B4-BE49-F238E27FC236}">
                <a16:creationId xmlns:a16="http://schemas.microsoft.com/office/drawing/2014/main" id="{1C6BA838-45EC-A9A2-F787-B15B066C02D4}"/>
              </a:ext>
            </a:extLst>
          </p:cNvPr>
          <p:cNvPicPr preferRelativeResize="0"/>
          <p:nvPr/>
        </p:nvPicPr>
        <p:blipFill rotWithShape="1">
          <a:blip r:embed="rId4">
            <a:alphaModFix/>
          </a:blip>
          <a:srcRect/>
          <a:stretch/>
        </p:blipFill>
        <p:spPr>
          <a:xfrm>
            <a:off x="9237222" y="1445797"/>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0"/>
          <p:cNvSpPr txBox="1">
            <a:spLocks noGrp="1"/>
          </p:cNvSpPr>
          <p:nvPr>
            <p:ph type="body" idx="1"/>
          </p:nvPr>
        </p:nvSpPr>
        <p:spPr>
          <a:xfrm>
            <a:off x="838200" y="2509825"/>
            <a:ext cx="10515600" cy="33352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10.  ___ Des bovins du marché toussent et ont des écoulements nasaux et oculaires</a:t>
            </a:r>
            <a:br>
              <a:rPr lang="fr-FR" dirty="0"/>
            </a:br>
            <a:endParaRPr lang="fr-FR" dirty="0"/>
          </a:p>
          <a:p>
            <a:pPr marL="0" lvl="0" indent="0" algn="l" rtl="0">
              <a:lnSpc>
                <a:spcPct val="100000"/>
              </a:lnSpc>
              <a:spcBef>
                <a:spcPts val="1000"/>
              </a:spcBef>
              <a:spcAft>
                <a:spcPts val="0"/>
              </a:spcAft>
              <a:buClr>
                <a:schemeClr val="dk1"/>
              </a:buClr>
              <a:buSzPts val="2800"/>
              <a:buNone/>
            </a:pPr>
            <a:r>
              <a:rPr lang="fr-FR" dirty="0"/>
              <a:t>11. ___ Augmentation de l'absentéisme parmi les travailleurs d'une raffinerie de pétrole</a:t>
            </a:r>
          </a:p>
          <a:p>
            <a:pPr marL="0" lvl="0" indent="0" algn="l" rtl="0">
              <a:lnSpc>
                <a:spcPct val="100000"/>
              </a:lnSpc>
              <a:spcBef>
                <a:spcPts val="1000"/>
              </a:spcBef>
              <a:spcAft>
                <a:spcPts val="0"/>
              </a:spcAft>
              <a:buClr>
                <a:schemeClr val="dk1"/>
              </a:buClr>
              <a:buSzPts val="2800"/>
              <a:buNone/>
            </a:pPr>
            <a:r>
              <a:rPr lang="fr-FR" dirty="0"/>
              <a:t> </a:t>
            </a:r>
          </a:p>
          <a:p>
            <a:pPr marL="0" lvl="0" indent="0" algn="l" rtl="0">
              <a:lnSpc>
                <a:spcPct val="100000"/>
              </a:lnSpc>
              <a:spcBef>
                <a:spcPts val="1000"/>
              </a:spcBef>
              <a:spcAft>
                <a:spcPts val="0"/>
              </a:spcAft>
              <a:buClr>
                <a:schemeClr val="dk1"/>
              </a:buClr>
              <a:buSzPts val="2800"/>
              <a:buNone/>
            </a:pPr>
            <a:r>
              <a:rPr lang="fr-FR" dirty="0"/>
              <a:t>12. ___ Le propriétaire d'un nouveau chiot a remarqué qu'il avait des selles molles</a:t>
            </a:r>
          </a:p>
        </p:txBody>
      </p:sp>
      <p:sp>
        <p:nvSpPr>
          <p:cNvPr id="497" name="Google Shape;497;p2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Investigueriez-vous ? (5/5)</a:t>
            </a:r>
          </a:p>
        </p:txBody>
      </p:sp>
      <p:pic>
        <p:nvPicPr>
          <p:cNvPr id="498" name="Google Shape;498;p20" descr="http://www.clipartbest.com/cliparts/Kij/exq/KijexqjeT.png"/>
          <p:cNvPicPr preferRelativeResize="0"/>
          <p:nvPr/>
        </p:nvPicPr>
        <p:blipFill rotWithShape="1">
          <a:blip r:embed="rId3">
            <a:alphaModFix/>
          </a:blip>
          <a:srcRect/>
          <a:stretch/>
        </p:blipFill>
        <p:spPr>
          <a:xfrm>
            <a:off x="1617748" y="2312271"/>
            <a:ext cx="625044" cy="640080"/>
          </a:xfrm>
          <a:prstGeom prst="rect">
            <a:avLst/>
          </a:prstGeom>
          <a:noFill/>
          <a:ln>
            <a:noFill/>
          </a:ln>
        </p:spPr>
      </p:pic>
      <p:pic>
        <p:nvPicPr>
          <p:cNvPr id="499" name="Google Shape;499;p20" descr="http://www.clipartbest.com/cliparts/Kij/exq/KijexqjeT.png"/>
          <p:cNvPicPr preferRelativeResize="0"/>
          <p:nvPr/>
        </p:nvPicPr>
        <p:blipFill rotWithShape="1">
          <a:blip r:embed="rId3">
            <a:alphaModFix/>
          </a:blip>
          <a:srcRect/>
          <a:stretch/>
        </p:blipFill>
        <p:spPr>
          <a:xfrm>
            <a:off x="1635123" y="3731724"/>
            <a:ext cx="625044" cy="640080"/>
          </a:xfrm>
          <a:prstGeom prst="rect">
            <a:avLst/>
          </a:prstGeom>
          <a:noFill/>
          <a:ln>
            <a:noFill/>
          </a:ln>
        </p:spPr>
      </p:pic>
      <p:pic>
        <p:nvPicPr>
          <p:cNvPr id="500" name="Google Shape;500;p20" descr="Not Ok Mark clip art Vector clip art - Free vector for free download"/>
          <p:cNvPicPr preferRelativeResize="0"/>
          <p:nvPr/>
        </p:nvPicPr>
        <p:blipFill rotWithShape="1">
          <a:blip r:embed="rId4">
            <a:alphaModFix/>
          </a:blip>
          <a:srcRect/>
          <a:stretch/>
        </p:blipFill>
        <p:spPr>
          <a:xfrm>
            <a:off x="1510332" y="5204954"/>
            <a:ext cx="640080" cy="640080"/>
          </a:xfrm>
          <a:prstGeom prst="rect">
            <a:avLst/>
          </a:prstGeom>
          <a:noFill/>
          <a:ln>
            <a:noFill/>
          </a:ln>
        </p:spPr>
      </p:pic>
      <p:grpSp>
        <p:nvGrpSpPr>
          <p:cNvPr id="2" name="Google Shape;453;p17">
            <a:extLst>
              <a:ext uri="{FF2B5EF4-FFF2-40B4-BE49-F238E27FC236}">
                <a16:creationId xmlns:a16="http://schemas.microsoft.com/office/drawing/2014/main" id="{84C8A3E2-13EA-CB28-00FF-932D4DC39BD7}"/>
              </a:ext>
            </a:extLst>
          </p:cNvPr>
          <p:cNvGrpSpPr/>
          <p:nvPr/>
        </p:nvGrpSpPr>
        <p:grpSpPr>
          <a:xfrm>
            <a:off x="1077686" y="1545221"/>
            <a:ext cx="8066314" cy="685800"/>
            <a:chOff x="838200" y="1676400"/>
            <a:chExt cx="6705600" cy="685800"/>
          </a:xfrm>
        </p:grpSpPr>
        <p:sp>
          <p:nvSpPr>
            <p:cNvPr id="3" name="Google Shape;454;p17">
              <a:extLst>
                <a:ext uri="{FF2B5EF4-FFF2-40B4-BE49-F238E27FC236}">
                  <a16:creationId xmlns:a16="http://schemas.microsoft.com/office/drawing/2014/main" id="{CAE0D2DE-B9C5-EF29-E104-E5F48442DAEB}"/>
                </a:ext>
              </a:extLst>
            </p:cNvPr>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a:t>
              </a:r>
              <a:endParaRPr lang="fr-FR" sz="1800" b="0" i="0" u="none" strike="noStrike" cap="none" dirty="0">
                <a:solidFill>
                  <a:srgbClr val="000000"/>
                </a:solidFill>
                <a:latin typeface="Arial"/>
                <a:ea typeface="Arial"/>
                <a:cs typeface="Arial"/>
                <a:sym typeface="Arial"/>
              </a:endParaRPr>
            </a:p>
          </p:txBody>
        </p:sp>
        <p:sp>
          <p:nvSpPr>
            <p:cNvPr id="4" name="Google Shape;455;p17">
              <a:extLst>
                <a:ext uri="{FF2B5EF4-FFF2-40B4-BE49-F238E27FC236}">
                  <a16:creationId xmlns:a16="http://schemas.microsoft.com/office/drawing/2014/main" id="{26AB45D8-252E-5571-91C2-56F9BC2B623C}"/>
                </a:ext>
              </a:extLst>
            </p:cNvPr>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fr-FR" sz="3200" b="0" i="0" u="none" strike="noStrike" cap="none" dirty="0">
                  <a:solidFill>
                    <a:srgbClr val="000000"/>
                  </a:solidFill>
                  <a:latin typeface="Arial"/>
                  <a:ea typeface="Arial"/>
                  <a:cs typeface="Arial"/>
                  <a:sym typeface="Arial"/>
                </a:rPr>
                <a:t>Probablement pas</a:t>
              </a:r>
              <a:endParaRPr lang="fr-FR" sz="1800" b="0" i="0" u="none" strike="noStrike" cap="none" dirty="0">
                <a:solidFill>
                  <a:srgbClr val="000000"/>
                </a:solidFill>
                <a:latin typeface="Arial"/>
                <a:ea typeface="Arial"/>
                <a:cs typeface="Arial"/>
                <a:sym typeface="Arial"/>
              </a:endParaRPr>
            </a:p>
          </p:txBody>
        </p:sp>
      </p:grpSp>
      <p:pic>
        <p:nvPicPr>
          <p:cNvPr id="5" name="Google Shape;456;p17" descr="http://www.clipartbest.com/cliparts/Kij/exq/KijexqjeT.png">
            <a:extLst>
              <a:ext uri="{FF2B5EF4-FFF2-40B4-BE49-F238E27FC236}">
                <a16:creationId xmlns:a16="http://schemas.microsoft.com/office/drawing/2014/main" id="{2E63EDD6-52C7-F6CA-66F2-3CA5CF7C9FE4}"/>
              </a:ext>
            </a:extLst>
          </p:cNvPr>
          <p:cNvPicPr preferRelativeResize="0"/>
          <p:nvPr/>
        </p:nvPicPr>
        <p:blipFill rotWithShape="1">
          <a:blip r:embed="rId3">
            <a:alphaModFix/>
          </a:blip>
          <a:srcRect/>
          <a:stretch/>
        </p:blipFill>
        <p:spPr>
          <a:xfrm>
            <a:off x="4431670" y="1464922"/>
            <a:ext cx="625044" cy="640080"/>
          </a:xfrm>
          <a:prstGeom prst="rect">
            <a:avLst/>
          </a:prstGeom>
          <a:noFill/>
          <a:ln>
            <a:noFill/>
          </a:ln>
        </p:spPr>
      </p:pic>
      <p:pic>
        <p:nvPicPr>
          <p:cNvPr id="6" name="Google Shape;457;p17" descr="Not Ok Mark clip art Vector clip art - Free vector for free download">
            <a:extLst>
              <a:ext uri="{FF2B5EF4-FFF2-40B4-BE49-F238E27FC236}">
                <a16:creationId xmlns:a16="http://schemas.microsoft.com/office/drawing/2014/main" id="{D9C8CA59-DFB8-7D9C-3EE3-5B30B8B3E5A8}"/>
              </a:ext>
            </a:extLst>
          </p:cNvPr>
          <p:cNvPicPr preferRelativeResize="0"/>
          <p:nvPr/>
        </p:nvPicPr>
        <p:blipFill rotWithShape="1">
          <a:blip r:embed="rId4">
            <a:alphaModFix/>
          </a:blip>
          <a:srcRect/>
          <a:stretch/>
        </p:blipFill>
        <p:spPr>
          <a:xfrm>
            <a:off x="9237222" y="1464922"/>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21"/>
          <p:cNvSpPr txBox="1">
            <a:spLocks noGrp="1"/>
          </p:cNvSpPr>
          <p:nvPr>
            <p:ph type="body" idx="1"/>
          </p:nvPr>
        </p:nvSpPr>
        <p:spPr>
          <a:xfrm>
            <a:off x="838199" y="1478857"/>
            <a:ext cx="10896375"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Identifier :</a:t>
            </a:r>
          </a:p>
          <a:p>
            <a:pPr marL="800100" lvl="1" indent="-342900" algn="l" rtl="0">
              <a:lnSpc>
                <a:spcPct val="100000"/>
              </a:lnSpc>
              <a:spcBef>
                <a:spcPts val="500"/>
              </a:spcBef>
              <a:spcAft>
                <a:spcPts val="0"/>
              </a:spcAft>
              <a:buSzPts val="2400"/>
              <a:buFont typeface="Wingdings" panose="05000000000000000000" pitchFamily="2" charset="2"/>
              <a:buChar char="§"/>
            </a:pPr>
            <a:r>
              <a:rPr lang="fr-FR" dirty="0"/>
              <a:t>L’a</a:t>
            </a:r>
            <a:r>
              <a:rPr lang="fr-FR" sz="2400" dirty="0"/>
              <a:t>gent</a:t>
            </a:r>
            <a:endParaRPr lang="fr-FR" dirty="0"/>
          </a:p>
          <a:p>
            <a:pPr marL="800100" lvl="1" indent="-342900" algn="l" rtl="0">
              <a:lnSpc>
                <a:spcPct val="100000"/>
              </a:lnSpc>
              <a:spcBef>
                <a:spcPts val="500"/>
              </a:spcBef>
              <a:spcAft>
                <a:spcPts val="0"/>
              </a:spcAft>
              <a:buSzPts val="2400"/>
              <a:buFont typeface="Wingdings" panose="05000000000000000000" pitchFamily="2" charset="2"/>
              <a:buChar char="§"/>
            </a:pPr>
            <a:r>
              <a:rPr lang="fr-FR" dirty="0"/>
              <a:t>La s</a:t>
            </a:r>
            <a:r>
              <a:rPr lang="fr-FR" sz="2400" dirty="0"/>
              <a:t>ource</a:t>
            </a:r>
            <a:endParaRPr lang="fr-FR" dirty="0"/>
          </a:p>
          <a:p>
            <a:pPr marL="800100" lvl="1" indent="-342900" algn="l" rtl="0">
              <a:lnSpc>
                <a:spcPct val="100000"/>
              </a:lnSpc>
              <a:spcBef>
                <a:spcPts val="500"/>
              </a:spcBef>
              <a:spcAft>
                <a:spcPts val="0"/>
              </a:spcAft>
              <a:buSzPts val="2400"/>
              <a:buFont typeface="Wingdings" panose="05000000000000000000" pitchFamily="2" charset="2"/>
              <a:buChar char="§"/>
            </a:pPr>
            <a:r>
              <a:rPr lang="fr-FR" dirty="0"/>
              <a:t>Le m</a:t>
            </a:r>
            <a:r>
              <a:rPr lang="fr-FR" sz="2400" dirty="0"/>
              <a:t>ode de transmission</a:t>
            </a:r>
            <a:endParaRPr lang="fr-FR" dirty="0"/>
          </a:p>
          <a:p>
            <a:pPr marL="287020" lvl="0" indent="-287020" algn="l" rtl="0">
              <a:lnSpc>
                <a:spcPct val="100000"/>
              </a:lnSpc>
              <a:spcBef>
                <a:spcPts val="1000"/>
              </a:spcBef>
              <a:spcAft>
                <a:spcPts val="0"/>
              </a:spcAft>
              <a:buClr>
                <a:schemeClr val="dk1"/>
              </a:buClr>
              <a:buSzPts val="2800"/>
              <a:buChar char="•"/>
            </a:pPr>
            <a:r>
              <a:rPr lang="fr-FR" dirty="0"/>
              <a:t>Caractériser l'étendue de la flambée </a:t>
            </a:r>
          </a:p>
          <a:p>
            <a:pPr marL="287020" lvl="0" indent="-287020" algn="l" rtl="0">
              <a:lnSpc>
                <a:spcPct val="100000"/>
              </a:lnSpc>
              <a:spcBef>
                <a:spcPts val="1000"/>
              </a:spcBef>
              <a:spcAft>
                <a:spcPts val="0"/>
              </a:spcAft>
              <a:buClr>
                <a:schemeClr val="dk1"/>
              </a:buClr>
              <a:buSzPts val="2800"/>
              <a:buChar char="•"/>
            </a:pPr>
            <a:r>
              <a:rPr lang="fr-FR" dirty="0"/>
              <a:t>Identifier les expositions ou les facteurs qui augmentent le risque</a:t>
            </a:r>
          </a:p>
          <a:p>
            <a:pPr marL="287020" lvl="0" indent="-287020" algn="l" rtl="0">
              <a:lnSpc>
                <a:spcPct val="100000"/>
              </a:lnSpc>
              <a:spcBef>
                <a:spcPts val="1000"/>
              </a:spcBef>
              <a:spcAft>
                <a:spcPts val="0"/>
              </a:spcAft>
              <a:buClr>
                <a:schemeClr val="dk1"/>
              </a:buClr>
              <a:buSzPts val="2800"/>
              <a:buChar char="•"/>
            </a:pPr>
            <a:r>
              <a:rPr lang="fr-FR" dirty="0"/>
              <a:t>Collaborer avec d'autres ministères, le cas échéant</a:t>
            </a:r>
          </a:p>
          <a:p>
            <a:pPr marL="287020" lvl="0" indent="-287020" algn="l" rtl="0">
              <a:lnSpc>
                <a:spcPct val="100000"/>
              </a:lnSpc>
              <a:spcBef>
                <a:spcPts val="1000"/>
              </a:spcBef>
              <a:spcAft>
                <a:spcPts val="0"/>
              </a:spcAft>
              <a:buClr>
                <a:schemeClr val="dk1"/>
              </a:buClr>
              <a:buSzPts val="2800"/>
              <a:buChar char="•"/>
            </a:pPr>
            <a:r>
              <a:rPr lang="fr-FR" dirty="0"/>
              <a:t>Élaborer et mettre en œuvre des mesures de contrôle </a:t>
            </a:r>
            <a:br>
              <a:rPr lang="fr-FR" dirty="0"/>
            </a:br>
            <a:r>
              <a:rPr lang="fr-FR" dirty="0"/>
              <a:t>et de prévention</a:t>
            </a:r>
          </a:p>
          <a:p>
            <a:pPr marL="287020" lvl="0" indent="-109220" algn="l" rtl="0">
              <a:lnSpc>
                <a:spcPct val="100000"/>
              </a:lnSpc>
              <a:spcBef>
                <a:spcPts val="1000"/>
              </a:spcBef>
              <a:spcAft>
                <a:spcPts val="0"/>
              </a:spcAft>
              <a:buClr>
                <a:schemeClr val="dk1"/>
              </a:buClr>
              <a:buSzPts val="2800"/>
              <a:buNone/>
            </a:pPr>
            <a:endParaRPr lang="fr-FR" dirty="0"/>
          </a:p>
        </p:txBody>
      </p:sp>
      <p:sp>
        <p:nvSpPr>
          <p:cNvPr id="512" name="Google Shape;512;p21"/>
          <p:cNvSpPr txBox="1">
            <a:spLocks noGrp="1"/>
          </p:cNvSpPr>
          <p:nvPr>
            <p:ph type="title"/>
          </p:nvPr>
        </p:nvSpPr>
        <p:spPr>
          <a:xfrm>
            <a:off x="649575" y="457200"/>
            <a:ext cx="110850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Objectifs d'une investigation de terrain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1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22"/>
          <p:cNvSpPr txBox="1"/>
          <p:nvPr/>
        </p:nvSpPr>
        <p:spPr>
          <a:xfrm>
            <a:off x="615625" y="457200"/>
            <a:ext cx="10473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Objectifs d’une investigation (1/5)</a:t>
            </a:r>
            <a:endParaRPr lang="fr-FR" sz="4400" dirty="0">
              <a:latin typeface="Franklin Gothic Medium" panose="020B06030201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AutoNum type="arabicPeriod"/>
            </a:pPr>
            <a:r>
              <a:rPr lang="fr-FR" dirty="0"/>
              <a:t>Un enfant en zone rurale suspecté d'avoir la rage</a:t>
            </a:r>
          </a:p>
          <a:p>
            <a:pPr marL="685800" lvl="1" indent="-228600" algn="l" rtl="0">
              <a:lnSpc>
                <a:spcPct val="100000"/>
              </a:lnSpc>
              <a:spcBef>
                <a:spcPts val="1000"/>
              </a:spcBef>
              <a:spcAft>
                <a:spcPts val="0"/>
              </a:spcAft>
              <a:buClr>
                <a:schemeClr val="dk1"/>
              </a:buClr>
              <a:buSzPts val="2400"/>
              <a:buFont typeface="Arial"/>
              <a:buChar char="•"/>
            </a:pPr>
            <a:r>
              <a:rPr lang="fr-FR" dirty="0"/>
              <a:t>Investigation de cas</a:t>
            </a:r>
          </a:p>
          <a:p>
            <a:pPr marL="1143000" lvl="2" indent="-228600" algn="l" rtl="0">
              <a:lnSpc>
                <a:spcPct val="115000"/>
              </a:lnSpc>
              <a:spcBef>
                <a:spcPts val="500"/>
              </a:spcBef>
              <a:spcAft>
                <a:spcPts val="0"/>
              </a:spcAft>
              <a:buSzPts val="1500"/>
              <a:buFont typeface="Noto Sans Symbols"/>
              <a:buChar char="▪"/>
            </a:pPr>
            <a:r>
              <a:rPr lang="fr-FR" dirty="0"/>
              <a:t>Confirmer le diagnostic</a:t>
            </a:r>
          </a:p>
          <a:p>
            <a:pPr marL="1143000" lvl="2" indent="-228600" algn="l" rtl="0">
              <a:lnSpc>
                <a:spcPct val="115000"/>
              </a:lnSpc>
              <a:spcBef>
                <a:spcPts val="500"/>
              </a:spcBef>
              <a:spcAft>
                <a:spcPts val="0"/>
              </a:spcAft>
              <a:buSzPts val="1500"/>
              <a:buFont typeface="Noto Sans Symbols"/>
              <a:buChar char="▪"/>
            </a:pPr>
            <a:r>
              <a:rPr lang="fr-FR" dirty="0"/>
              <a:t>Identifier la source possible (animal)</a:t>
            </a:r>
          </a:p>
          <a:p>
            <a:pPr marL="1143000" lvl="2" indent="-228600" algn="l" rtl="0">
              <a:lnSpc>
                <a:spcPct val="115000"/>
              </a:lnSpc>
              <a:spcBef>
                <a:spcPts val="500"/>
              </a:spcBef>
              <a:spcAft>
                <a:spcPts val="0"/>
              </a:spcAft>
              <a:buSzPts val="1500"/>
              <a:buFont typeface="Noto Sans Symbols"/>
              <a:buChar char="▪"/>
            </a:pPr>
            <a:r>
              <a:rPr lang="fr-FR" dirty="0"/>
              <a:t>Déterminer si d'autres personnes sont exposées ou à risque</a:t>
            </a:r>
          </a:p>
          <a:p>
            <a:pPr marL="685800" lvl="1" indent="-228600" algn="l" rtl="0">
              <a:lnSpc>
                <a:spcPct val="115000"/>
              </a:lnSpc>
              <a:spcBef>
                <a:spcPts val="500"/>
              </a:spcBef>
              <a:spcAft>
                <a:spcPts val="0"/>
              </a:spcAft>
              <a:buClr>
                <a:schemeClr val="dk1"/>
              </a:buClr>
              <a:buSzPts val="2400"/>
              <a:buFont typeface="Arial"/>
              <a:buChar char="•"/>
            </a:pPr>
            <a:r>
              <a:rPr lang="fr-FR" dirty="0"/>
              <a:t>Prévention/Contrôle</a:t>
            </a:r>
          </a:p>
          <a:p>
            <a:pPr marL="1143000" lvl="2" indent="-228600" algn="l" rtl="0">
              <a:lnSpc>
                <a:spcPct val="115000"/>
              </a:lnSpc>
              <a:spcBef>
                <a:spcPts val="500"/>
              </a:spcBef>
              <a:spcAft>
                <a:spcPts val="0"/>
              </a:spcAft>
              <a:buSzPts val="1500"/>
              <a:buFont typeface="Noto Sans Symbols"/>
              <a:buChar char="▪"/>
            </a:pPr>
            <a:r>
              <a:rPr lang="fr-FR" dirty="0"/>
              <a:t>Prophylaxie post-exposition pour l'enfant</a:t>
            </a:r>
          </a:p>
          <a:p>
            <a:pPr marL="1143000" lvl="2" indent="-228600" algn="l" rtl="0">
              <a:lnSpc>
                <a:spcPct val="115000"/>
              </a:lnSpc>
              <a:spcBef>
                <a:spcPts val="500"/>
              </a:spcBef>
              <a:spcAft>
                <a:spcPts val="0"/>
              </a:spcAft>
              <a:buSzPts val="1500"/>
              <a:buFont typeface="Noto Sans Symbols"/>
              <a:buChar char="▪"/>
            </a:pPr>
            <a:r>
              <a:rPr lang="fr-FR" dirty="0"/>
              <a:t>Si l'animal est connu, mettre en quarantaine ou effectuer un test de diagnostic en fonction de l'espèce et du statut vaccinal</a:t>
            </a:r>
          </a:p>
          <a:p>
            <a:pPr marL="1143000" lvl="2" indent="-228600" algn="l" rtl="0">
              <a:lnSpc>
                <a:spcPct val="115000"/>
              </a:lnSpc>
              <a:spcBef>
                <a:spcPts val="500"/>
              </a:spcBef>
              <a:spcAft>
                <a:spcPts val="0"/>
              </a:spcAft>
              <a:buSzPts val="1500"/>
              <a:buFont typeface="Noto Sans Symbols"/>
              <a:buChar char="▪"/>
            </a:pPr>
            <a:r>
              <a:rPr lang="fr-FR" dirty="0"/>
              <a:t>Envisager des stratégies de prévention/contrôle à long terme</a:t>
            </a:r>
          </a:p>
          <a:p>
            <a:pPr marL="1143000" lvl="2" indent="-228600" algn="l" rtl="0">
              <a:lnSpc>
                <a:spcPct val="115000"/>
              </a:lnSpc>
              <a:spcBef>
                <a:spcPts val="500"/>
              </a:spcBef>
              <a:spcAft>
                <a:spcPts val="0"/>
              </a:spcAft>
              <a:buSzPts val="1500"/>
              <a:buFont typeface="Noto Sans Symbols"/>
              <a:buChar char="▪"/>
            </a:pPr>
            <a:r>
              <a:rPr lang="fr-FR" dirty="0"/>
              <a:t>Éducation à la santé publique concernant les morsures d'animaux</a:t>
            </a:r>
          </a:p>
          <a:p>
            <a:pPr marL="1143000" lvl="2" indent="-228600" algn="l" rtl="0">
              <a:lnSpc>
                <a:spcPct val="115000"/>
              </a:lnSpc>
              <a:spcBef>
                <a:spcPts val="500"/>
              </a:spcBef>
              <a:spcAft>
                <a:spcPts val="0"/>
              </a:spcAft>
              <a:buSzPts val="1500"/>
              <a:buFont typeface="Noto Sans Symbols"/>
              <a:buChar char="▪"/>
            </a:pPr>
            <a:r>
              <a:rPr lang="fr-FR" dirty="0"/>
              <a:t>Vaccins pour les chiens</a:t>
            </a:r>
          </a:p>
          <a:p>
            <a:pPr marL="287020" lvl="0" indent="-109220" algn="l" rtl="0">
              <a:lnSpc>
                <a:spcPct val="100000"/>
              </a:lnSpc>
              <a:spcBef>
                <a:spcPts val="1000"/>
              </a:spcBef>
              <a:spcAft>
                <a:spcPts val="0"/>
              </a:spcAft>
              <a:buClr>
                <a:schemeClr val="dk1"/>
              </a:buClr>
              <a:buSzPts val="2800"/>
              <a:buNone/>
            </a:pPr>
            <a:endParaRPr lang="fr-FR" dirty="0"/>
          </a:p>
        </p:txBody>
      </p:sp>
      <p:sp>
        <p:nvSpPr>
          <p:cNvPr id="2" name="Google Shape;518;p22">
            <a:extLst>
              <a:ext uri="{FF2B5EF4-FFF2-40B4-BE49-F238E27FC236}">
                <a16:creationId xmlns:a16="http://schemas.microsoft.com/office/drawing/2014/main" id="{A5708335-314D-869A-94BD-5E99E4E1D18E}"/>
              </a:ext>
            </a:extLst>
          </p:cNvPr>
          <p:cNvSpPr txBox="1"/>
          <p:nvPr/>
        </p:nvSpPr>
        <p:spPr>
          <a:xfrm>
            <a:off x="615625" y="457200"/>
            <a:ext cx="10473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Objectifs d’une investigation (2/5)</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24">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4">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2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396875" lvl="0" indent="-396875" algn="l" rtl="0">
              <a:lnSpc>
                <a:spcPct val="100000"/>
              </a:lnSpc>
              <a:spcBef>
                <a:spcPts val="0"/>
              </a:spcBef>
              <a:spcAft>
                <a:spcPts val="0"/>
              </a:spcAft>
              <a:buClr>
                <a:schemeClr val="dk1"/>
              </a:buClr>
              <a:buSzPts val="2800"/>
              <a:buNone/>
            </a:pPr>
            <a:r>
              <a:rPr lang="fr-FR" dirty="0"/>
              <a:t>3. Cinq villageois atteints de gastro-entérite déclarent tous avoir consommé des aliments provenant d'un établissement alimentaire spécifique</a:t>
            </a:r>
          </a:p>
          <a:p>
            <a:pPr marL="685800" lvl="1" indent="-228600" algn="l" rtl="0">
              <a:lnSpc>
                <a:spcPct val="100000"/>
              </a:lnSpc>
              <a:spcBef>
                <a:spcPts val="1000"/>
              </a:spcBef>
              <a:spcAft>
                <a:spcPts val="0"/>
              </a:spcAft>
              <a:buClr>
                <a:schemeClr val="dk1"/>
              </a:buClr>
              <a:buSzPts val="2400"/>
              <a:buFont typeface="Arial"/>
              <a:buChar char="•"/>
            </a:pPr>
            <a:r>
              <a:rPr lang="fr-FR" dirty="0"/>
              <a:t>Investigation de cas</a:t>
            </a:r>
          </a:p>
          <a:p>
            <a:pPr marL="1143000" lvl="2" indent="-228600" algn="l" rtl="0">
              <a:lnSpc>
                <a:spcPct val="115000"/>
              </a:lnSpc>
              <a:spcBef>
                <a:spcPts val="500"/>
              </a:spcBef>
              <a:spcAft>
                <a:spcPts val="0"/>
              </a:spcAft>
              <a:buSzPts val="1500"/>
              <a:buFont typeface="Noto Sans Symbols"/>
              <a:buChar char="▪"/>
            </a:pPr>
            <a:r>
              <a:rPr lang="fr-FR" dirty="0"/>
              <a:t>Identifier des cas supplémentaires</a:t>
            </a:r>
          </a:p>
          <a:p>
            <a:pPr marL="1143000" lvl="2" indent="-228600" algn="l" rtl="0">
              <a:lnSpc>
                <a:spcPct val="115000"/>
              </a:lnSpc>
              <a:spcBef>
                <a:spcPts val="500"/>
              </a:spcBef>
              <a:spcAft>
                <a:spcPts val="0"/>
              </a:spcAft>
              <a:buSzPts val="1500"/>
              <a:buFont typeface="Noto Sans Symbols"/>
              <a:buChar char="▪"/>
            </a:pPr>
            <a:r>
              <a:rPr lang="fr-FR" dirty="0"/>
              <a:t>Identifier le véhicule (par le biais d'une enquête épidémiologique)</a:t>
            </a:r>
          </a:p>
          <a:p>
            <a:pPr marL="1143000" lvl="2" indent="-228600" algn="l" rtl="0">
              <a:lnSpc>
                <a:spcPct val="115000"/>
              </a:lnSpc>
              <a:spcBef>
                <a:spcPts val="500"/>
              </a:spcBef>
              <a:spcAft>
                <a:spcPts val="0"/>
              </a:spcAft>
              <a:buSzPts val="1500"/>
              <a:buFont typeface="Noto Sans Symbols"/>
              <a:buChar char="▪"/>
            </a:pPr>
            <a:r>
              <a:rPr lang="fr-FR" dirty="0"/>
              <a:t>Identifier l'agent (par des recherches en laboratoire)</a:t>
            </a:r>
          </a:p>
          <a:p>
            <a:pPr marL="1143000" lvl="2" indent="-228600" algn="l" rtl="0">
              <a:lnSpc>
                <a:spcPct val="115000"/>
              </a:lnSpc>
              <a:spcBef>
                <a:spcPts val="500"/>
              </a:spcBef>
              <a:spcAft>
                <a:spcPts val="0"/>
              </a:spcAft>
              <a:buSzPts val="1500"/>
              <a:buFont typeface="Noto Sans Symbols"/>
              <a:buChar char="▪"/>
            </a:pPr>
            <a:r>
              <a:rPr lang="fr-FR" dirty="0"/>
              <a:t>Déterminer si d'autres personnes sont à risque</a:t>
            </a:r>
          </a:p>
          <a:p>
            <a:pPr marL="685800" lvl="1" indent="-228600" algn="l" rtl="0">
              <a:lnSpc>
                <a:spcPct val="115000"/>
              </a:lnSpc>
              <a:spcBef>
                <a:spcPts val="500"/>
              </a:spcBef>
              <a:spcAft>
                <a:spcPts val="0"/>
              </a:spcAft>
              <a:buClr>
                <a:schemeClr val="dk1"/>
              </a:buClr>
              <a:buSzPts val="2400"/>
              <a:buFont typeface="Arial"/>
              <a:buChar char="•"/>
            </a:pPr>
            <a:r>
              <a:rPr lang="fr-FR" dirty="0"/>
              <a:t>Prévention/Contrôle</a:t>
            </a:r>
          </a:p>
          <a:p>
            <a:pPr marL="1143000" lvl="2" indent="-228600" algn="l" rtl="0">
              <a:lnSpc>
                <a:spcPct val="115000"/>
              </a:lnSpc>
              <a:spcBef>
                <a:spcPts val="500"/>
              </a:spcBef>
              <a:spcAft>
                <a:spcPts val="0"/>
              </a:spcAft>
              <a:buSzPts val="1500"/>
              <a:buFont typeface="Noto Sans Symbols"/>
              <a:buChar char="▪"/>
            </a:pPr>
            <a:r>
              <a:rPr lang="fr-FR" dirty="0"/>
              <a:t>Éliminer la source (si possible)</a:t>
            </a:r>
          </a:p>
          <a:p>
            <a:pPr marL="1143000" lvl="2" indent="-228600" algn="l" rtl="0">
              <a:lnSpc>
                <a:spcPct val="115000"/>
              </a:lnSpc>
              <a:spcBef>
                <a:spcPts val="500"/>
              </a:spcBef>
              <a:spcAft>
                <a:spcPts val="0"/>
              </a:spcAft>
              <a:buSzPts val="1500"/>
              <a:buFont typeface="Noto Sans Symbols"/>
              <a:buChar char="▪"/>
            </a:pPr>
            <a:r>
              <a:rPr lang="fr-FR" dirty="0"/>
              <a:t>Former les personnes chargées de la manipulation des denrées </a:t>
            </a:r>
            <a:br>
              <a:rPr lang="fr-FR" dirty="0"/>
            </a:br>
            <a:r>
              <a:rPr lang="fr-FR" dirty="0"/>
              <a:t>alimentaires (le cas échéant)</a:t>
            </a:r>
          </a:p>
        </p:txBody>
      </p:sp>
      <p:sp>
        <p:nvSpPr>
          <p:cNvPr id="3" name="Google Shape;518;p22">
            <a:extLst>
              <a:ext uri="{FF2B5EF4-FFF2-40B4-BE49-F238E27FC236}">
                <a16:creationId xmlns:a16="http://schemas.microsoft.com/office/drawing/2014/main" id="{9B4F2185-D016-BF59-E361-5081FD0DC6EB}"/>
              </a:ext>
            </a:extLst>
          </p:cNvPr>
          <p:cNvSpPr txBox="1"/>
          <p:nvPr/>
        </p:nvSpPr>
        <p:spPr>
          <a:xfrm>
            <a:off x="615625" y="457200"/>
            <a:ext cx="10473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Objectifs d’une investigation (3/5)</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1">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3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25"/>
          <p:cNvSpPr txBox="1">
            <a:spLocks noGrp="1"/>
          </p:cNvSpPr>
          <p:nvPr>
            <p:ph type="body" idx="1"/>
          </p:nvPr>
        </p:nvSpPr>
        <p:spPr>
          <a:xfrm>
            <a:off x="838200" y="1478857"/>
            <a:ext cx="9881382" cy="4639309"/>
          </a:xfrm>
          <a:prstGeom prst="rect">
            <a:avLst/>
          </a:prstGeom>
          <a:noFill/>
          <a:ln>
            <a:noFill/>
          </a:ln>
        </p:spPr>
        <p:txBody>
          <a:bodyPr spcFirstLastPara="1" wrap="square" lIns="91425" tIns="45700" rIns="91425" bIns="45700" anchor="t" anchorCtr="0">
            <a:noAutofit/>
          </a:bodyPr>
          <a:lstStyle/>
          <a:p>
            <a:pPr marL="344170" lvl="0" indent="-344170" algn="l" rtl="0">
              <a:lnSpc>
                <a:spcPct val="100000"/>
              </a:lnSpc>
              <a:spcBef>
                <a:spcPts val="0"/>
              </a:spcBef>
              <a:spcAft>
                <a:spcPts val="0"/>
              </a:spcAft>
              <a:buClr>
                <a:schemeClr val="dk1"/>
              </a:buClr>
              <a:buSzPts val="2800"/>
              <a:buNone/>
            </a:pPr>
            <a:r>
              <a:rPr lang="fr-FR" dirty="0"/>
              <a:t>9. Un éleveur a constaté que certains de ses moutons avaient des convulsions</a:t>
            </a:r>
          </a:p>
          <a:p>
            <a:pPr marL="685800" lvl="1" indent="-228600" algn="l" rtl="0">
              <a:lnSpc>
                <a:spcPct val="100000"/>
              </a:lnSpc>
              <a:spcBef>
                <a:spcPts val="1000"/>
              </a:spcBef>
              <a:spcAft>
                <a:spcPts val="0"/>
              </a:spcAft>
              <a:buClr>
                <a:schemeClr val="dk1"/>
              </a:buClr>
              <a:buSzPts val="2400"/>
              <a:buFont typeface="Arial"/>
              <a:buChar char="•"/>
            </a:pPr>
            <a:r>
              <a:rPr lang="fr-FR" dirty="0"/>
              <a:t>Investigation de cas</a:t>
            </a:r>
          </a:p>
          <a:p>
            <a:pPr marL="1143000" lvl="2" indent="-228600" algn="l" rtl="0">
              <a:lnSpc>
                <a:spcPct val="115000"/>
              </a:lnSpc>
              <a:spcBef>
                <a:spcPts val="500"/>
              </a:spcBef>
              <a:spcAft>
                <a:spcPts val="0"/>
              </a:spcAft>
              <a:buSzPts val="1500"/>
              <a:buFont typeface="Noto Sans Symbols"/>
              <a:buChar char="▪"/>
            </a:pPr>
            <a:r>
              <a:rPr lang="fr-FR" sz="1900" dirty="0"/>
              <a:t>Caractériser la maladie (symptômes, gravité, décès)</a:t>
            </a:r>
          </a:p>
          <a:p>
            <a:pPr marL="1143000" lvl="2" indent="-228600" algn="l" rtl="0">
              <a:lnSpc>
                <a:spcPct val="115000"/>
              </a:lnSpc>
              <a:spcBef>
                <a:spcPts val="500"/>
              </a:spcBef>
              <a:spcAft>
                <a:spcPts val="0"/>
              </a:spcAft>
              <a:buSzPts val="1500"/>
              <a:buFont typeface="Noto Sans Symbols"/>
              <a:buChar char="▪"/>
            </a:pPr>
            <a:r>
              <a:rPr lang="fr-FR" sz="1900" dirty="0"/>
              <a:t>Caractériser le foyer par le temps, le lieu, la personne (l'animal)</a:t>
            </a:r>
          </a:p>
          <a:p>
            <a:pPr marL="1143000" lvl="2" indent="-228600" algn="l" rtl="0">
              <a:lnSpc>
                <a:spcPct val="115000"/>
              </a:lnSpc>
              <a:spcBef>
                <a:spcPts val="500"/>
              </a:spcBef>
              <a:spcAft>
                <a:spcPts val="0"/>
              </a:spcAft>
              <a:buSzPts val="1500"/>
              <a:buFont typeface="Noto Sans Symbols"/>
              <a:buChar char="▪"/>
            </a:pPr>
            <a:r>
              <a:rPr lang="fr-FR" sz="1900" dirty="0"/>
              <a:t>Identifier l'agent (par l'examen en laboratoire d'échantillons prélevés sur des ovins et dans l'environnement)</a:t>
            </a:r>
          </a:p>
          <a:p>
            <a:pPr marL="685800" lvl="1" indent="-228600" algn="l" rtl="0">
              <a:lnSpc>
                <a:spcPct val="115000"/>
              </a:lnSpc>
              <a:spcBef>
                <a:spcPts val="500"/>
              </a:spcBef>
              <a:spcAft>
                <a:spcPts val="0"/>
              </a:spcAft>
              <a:buClr>
                <a:schemeClr val="dk1"/>
              </a:buClr>
              <a:buSzPts val="2400"/>
              <a:buFont typeface="Arial"/>
              <a:buChar char="•"/>
            </a:pPr>
            <a:r>
              <a:rPr lang="fr-FR" dirty="0"/>
              <a:t>Prévention/Contrôle</a:t>
            </a:r>
          </a:p>
          <a:p>
            <a:pPr marL="1143000" lvl="2" indent="-228600" algn="l" rtl="0">
              <a:lnSpc>
                <a:spcPct val="115000"/>
              </a:lnSpc>
              <a:spcBef>
                <a:spcPts val="500"/>
              </a:spcBef>
              <a:spcAft>
                <a:spcPts val="0"/>
              </a:spcAft>
              <a:buSzPts val="1500"/>
              <a:buFont typeface="Noto Sans Symbols"/>
              <a:buChar char="▪"/>
            </a:pPr>
            <a:r>
              <a:rPr lang="fr-FR" sz="1900" dirty="0"/>
              <a:t>Si l'étiologie est infectieuse, mise en quarantaine et isolement, vaccination si nécessaire</a:t>
            </a:r>
          </a:p>
          <a:p>
            <a:pPr marL="1143000" lvl="2" indent="-228600" algn="l" rtl="0">
              <a:lnSpc>
                <a:spcPct val="115000"/>
              </a:lnSpc>
              <a:spcBef>
                <a:spcPts val="500"/>
              </a:spcBef>
              <a:spcAft>
                <a:spcPts val="0"/>
              </a:spcAft>
              <a:buSzPts val="1500"/>
              <a:buFont typeface="Noto Sans Symbols"/>
              <a:buChar char="▪"/>
            </a:pPr>
            <a:r>
              <a:rPr lang="fr-FR" sz="1900" dirty="0"/>
              <a:t>Si l'étiologie est métabolique ou toxique, retirer l'agent de l'environnement ou placer les animaux dans un nouvel environnement (par exemple, un pâturage)</a:t>
            </a:r>
          </a:p>
          <a:p>
            <a:pPr marL="1143000" lvl="2" indent="-133350" algn="l" rtl="0">
              <a:lnSpc>
                <a:spcPct val="115000"/>
              </a:lnSpc>
              <a:spcBef>
                <a:spcPts val="500"/>
              </a:spcBef>
              <a:spcAft>
                <a:spcPts val="0"/>
              </a:spcAft>
              <a:buSzPts val="1500"/>
              <a:buFont typeface="Noto Sans Symbols"/>
              <a:buNone/>
            </a:pPr>
            <a:endParaRPr lang="fr-FR" sz="1900" dirty="0"/>
          </a:p>
          <a:p>
            <a:pPr marL="287020" lvl="0" indent="-134620" algn="l" rtl="0">
              <a:lnSpc>
                <a:spcPct val="100000"/>
              </a:lnSpc>
              <a:spcBef>
                <a:spcPts val="1000"/>
              </a:spcBef>
              <a:spcAft>
                <a:spcPts val="0"/>
              </a:spcAft>
              <a:buClr>
                <a:schemeClr val="dk1"/>
              </a:buClr>
              <a:buSzPts val="2400"/>
              <a:buNone/>
            </a:pPr>
            <a:endParaRPr lang="fr-FR" sz="2400" dirty="0"/>
          </a:p>
        </p:txBody>
      </p:sp>
      <p:sp>
        <p:nvSpPr>
          <p:cNvPr id="2" name="Google Shape;518;p22">
            <a:extLst>
              <a:ext uri="{FF2B5EF4-FFF2-40B4-BE49-F238E27FC236}">
                <a16:creationId xmlns:a16="http://schemas.microsoft.com/office/drawing/2014/main" id="{C7D0EAB9-CEEC-2B3F-9034-2D57D4D6F659}"/>
              </a:ext>
            </a:extLst>
          </p:cNvPr>
          <p:cNvSpPr txBox="1"/>
          <p:nvPr/>
        </p:nvSpPr>
        <p:spPr>
          <a:xfrm>
            <a:off x="615625" y="457200"/>
            <a:ext cx="10473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Objectifs d’une investigation (4/5)</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2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344170" lvl="0" indent="-344170" algn="l" rtl="0">
              <a:lnSpc>
                <a:spcPct val="100000"/>
              </a:lnSpc>
              <a:spcBef>
                <a:spcPts val="0"/>
              </a:spcBef>
              <a:spcAft>
                <a:spcPts val="0"/>
              </a:spcAft>
              <a:buClr>
                <a:schemeClr val="dk1"/>
              </a:buClr>
              <a:buSzPts val="2800"/>
              <a:buNone/>
            </a:pPr>
            <a:r>
              <a:rPr lang="fr-FR" dirty="0"/>
              <a:t>10. Des bovins du marché toussent et ont des écoulements nasaux et oculaires</a:t>
            </a:r>
          </a:p>
          <a:p>
            <a:pPr marL="685800" lvl="1" indent="-228600" algn="l" rtl="0">
              <a:lnSpc>
                <a:spcPct val="100000"/>
              </a:lnSpc>
              <a:spcBef>
                <a:spcPts val="1000"/>
              </a:spcBef>
              <a:spcAft>
                <a:spcPts val="0"/>
              </a:spcAft>
              <a:buClr>
                <a:schemeClr val="dk1"/>
              </a:buClr>
              <a:buSzPts val="2400"/>
              <a:buFont typeface="Arial"/>
              <a:buChar char="•"/>
            </a:pPr>
            <a:r>
              <a:rPr lang="fr-FR" dirty="0"/>
              <a:t>Investigation de cas</a:t>
            </a:r>
          </a:p>
          <a:p>
            <a:pPr marL="1143000" lvl="2" indent="-228600" algn="l" rtl="0">
              <a:lnSpc>
                <a:spcPct val="115000"/>
              </a:lnSpc>
              <a:spcBef>
                <a:spcPts val="500"/>
              </a:spcBef>
              <a:spcAft>
                <a:spcPts val="0"/>
              </a:spcAft>
              <a:buSzPts val="1500"/>
              <a:buFont typeface="Noto Sans Symbols"/>
              <a:buChar char="▪"/>
            </a:pPr>
            <a:r>
              <a:rPr lang="fr-FR" dirty="0"/>
              <a:t>Caractériser la maladie (symptômes, gravité, décès)</a:t>
            </a:r>
          </a:p>
          <a:p>
            <a:pPr marL="1143000" lvl="2" indent="-228600" algn="l" rtl="0">
              <a:lnSpc>
                <a:spcPct val="115000"/>
              </a:lnSpc>
              <a:spcBef>
                <a:spcPts val="500"/>
              </a:spcBef>
              <a:spcAft>
                <a:spcPts val="0"/>
              </a:spcAft>
              <a:buSzPts val="1500"/>
              <a:buFont typeface="Noto Sans Symbols"/>
              <a:buChar char="▪"/>
            </a:pPr>
            <a:r>
              <a:rPr lang="fr-FR" dirty="0"/>
              <a:t>Identifier l'agent grâce à un examen en laboratoire</a:t>
            </a:r>
          </a:p>
          <a:p>
            <a:pPr marL="1143000" lvl="2" indent="-228600" algn="l" rtl="0">
              <a:lnSpc>
                <a:spcPct val="115000"/>
              </a:lnSpc>
              <a:spcBef>
                <a:spcPts val="500"/>
              </a:spcBef>
              <a:spcAft>
                <a:spcPts val="0"/>
              </a:spcAft>
              <a:buSzPts val="1500"/>
              <a:buFont typeface="Noto Sans Symbols"/>
              <a:buChar char="▪"/>
            </a:pPr>
            <a:r>
              <a:rPr lang="fr-FR" dirty="0"/>
              <a:t>Examiner des données de surveillance régionales/du district concernant des maladies similaires</a:t>
            </a:r>
          </a:p>
          <a:p>
            <a:pPr marL="685800" lvl="1" indent="-228600" algn="l" rtl="0">
              <a:lnSpc>
                <a:spcPct val="115000"/>
              </a:lnSpc>
              <a:spcBef>
                <a:spcPts val="500"/>
              </a:spcBef>
              <a:spcAft>
                <a:spcPts val="0"/>
              </a:spcAft>
              <a:buClr>
                <a:schemeClr val="dk1"/>
              </a:buClr>
              <a:buSzPts val="2400"/>
              <a:buFont typeface="Arial"/>
              <a:buChar char="•"/>
            </a:pPr>
            <a:r>
              <a:rPr lang="fr-FR" dirty="0"/>
              <a:t>Prévention/Contrôle</a:t>
            </a:r>
          </a:p>
          <a:p>
            <a:pPr marL="1143000" lvl="2" indent="-228600" algn="l" rtl="0">
              <a:lnSpc>
                <a:spcPct val="115000"/>
              </a:lnSpc>
              <a:spcBef>
                <a:spcPts val="500"/>
              </a:spcBef>
              <a:spcAft>
                <a:spcPts val="0"/>
              </a:spcAft>
              <a:buSzPts val="1500"/>
              <a:buFont typeface="Noto Sans Symbols"/>
              <a:buChar char="▪"/>
            </a:pPr>
            <a:r>
              <a:rPr lang="fr-FR" dirty="0"/>
              <a:t>Instaurer des mesures d'isolement et de quarantaine sur le marché</a:t>
            </a:r>
          </a:p>
          <a:p>
            <a:pPr marL="1143000" lvl="2" indent="-228600" algn="l" rtl="0">
              <a:lnSpc>
                <a:spcPct val="115000"/>
              </a:lnSpc>
              <a:spcBef>
                <a:spcPts val="500"/>
              </a:spcBef>
              <a:spcAft>
                <a:spcPts val="0"/>
              </a:spcAft>
              <a:buSzPts val="1500"/>
              <a:buFont typeface="Noto Sans Symbols"/>
              <a:buChar char="▪"/>
            </a:pPr>
            <a:r>
              <a:rPr lang="fr-FR" dirty="0"/>
              <a:t>Effectuer des recherches pour déterminer l'origine du bétail et le lieu où le bétail vendu sera ou a été déplacé</a:t>
            </a:r>
          </a:p>
        </p:txBody>
      </p:sp>
      <p:sp>
        <p:nvSpPr>
          <p:cNvPr id="2" name="Google Shape;518;p22">
            <a:extLst>
              <a:ext uri="{FF2B5EF4-FFF2-40B4-BE49-F238E27FC236}">
                <a16:creationId xmlns:a16="http://schemas.microsoft.com/office/drawing/2014/main" id="{365F1F5D-B856-FE70-EE30-6C30DFFBEFE2}"/>
              </a:ext>
            </a:extLst>
          </p:cNvPr>
          <p:cNvSpPr txBox="1"/>
          <p:nvPr/>
        </p:nvSpPr>
        <p:spPr>
          <a:xfrm>
            <a:off x="615625" y="457200"/>
            <a:ext cx="10473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Objectifs d’une investigation (5/5)</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27"/>
          <p:cNvSpPr txBox="1"/>
          <p:nvPr/>
        </p:nvSpPr>
        <p:spPr>
          <a:xfrm>
            <a:off x="838199" y="1478857"/>
            <a:ext cx="11130643"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600" b="0" i="0" u="none" strike="noStrike" cap="none" dirty="0">
                <a:solidFill>
                  <a:srgbClr val="000000"/>
                </a:solidFill>
                <a:latin typeface="Arial"/>
                <a:ea typeface="Arial"/>
                <a:cs typeface="Arial"/>
                <a:sym typeface="Arial"/>
              </a:rPr>
              <a:t>Cadre d'</a:t>
            </a:r>
            <a:r>
              <a:rPr lang="fr-FR" sz="2600" dirty="0"/>
              <a:t>investigation</a:t>
            </a:r>
            <a:r>
              <a:rPr lang="fr-FR" sz="2600" b="0" i="0" u="none" strike="noStrike" cap="none" dirty="0">
                <a:solidFill>
                  <a:srgbClr val="000000"/>
                </a:solidFill>
                <a:latin typeface="Arial"/>
                <a:ea typeface="Arial"/>
                <a:cs typeface="Arial"/>
                <a:sym typeface="Arial"/>
              </a:rPr>
              <a:t> sur les incidents d'exposition environnementale :</a:t>
            </a:r>
            <a:endParaRPr lang="fr-FR" sz="2600" dirty="0"/>
          </a:p>
          <a:p>
            <a:pPr marL="0" marR="0" lvl="0" indent="0" algn="l" rtl="0">
              <a:lnSpc>
                <a:spcPct val="100000"/>
              </a:lnSpc>
              <a:spcBef>
                <a:spcPts val="1000"/>
              </a:spcBef>
              <a:spcAft>
                <a:spcPts val="0"/>
              </a:spcAft>
              <a:buClr>
                <a:srgbClr val="000000"/>
              </a:buClr>
              <a:buSzPts val="2800"/>
              <a:buFont typeface="Arial"/>
              <a:buNone/>
            </a:pPr>
            <a:br>
              <a:rPr lang="fr-FR" sz="2800" b="0" i="0" u="none" strike="noStrike" cap="none" dirty="0">
                <a:solidFill>
                  <a:srgbClr val="000000"/>
                </a:solidFill>
                <a:latin typeface="Arial"/>
                <a:ea typeface="Arial"/>
                <a:cs typeface="Arial"/>
                <a:sym typeface="Arial"/>
              </a:rPr>
            </a:br>
            <a:endParaRPr lang="fr-FR" sz="2800" b="0" i="0" u="none" strike="noStrike" cap="none" dirty="0">
              <a:solidFill>
                <a:srgbClr val="000000"/>
              </a:solidFill>
              <a:latin typeface="Arial"/>
              <a:ea typeface="Arial"/>
              <a:cs typeface="Arial"/>
              <a:sym typeface="Arial"/>
            </a:endParaRPr>
          </a:p>
          <a:p>
            <a:pPr marL="0" marR="0" lvl="0" indent="0" algn="l" rtl="0">
              <a:lnSpc>
                <a:spcPct val="100000"/>
              </a:lnSpc>
              <a:spcBef>
                <a:spcPts val="1000"/>
              </a:spcBef>
              <a:spcAft>
                <a:spcPts val="0"/>
              </a:spcAft>
              <a:buClr>
                <a:srgbClr val="000000"/>
              </a:buClr>
              <a:buSzPts val="2800"/>
              <a:buFont typeface="Arial"/>
              <a:buNone/>
            </a:pPr>
            <a:endParaRPr lang="fr-FR" sz="2800" b="0" i="0" u="none" strike="noStrike" cap="none" dirty="0">
              <a:solidFill>
                <a:srgbClr val="000000"/>
              </a:solidFill>
              <a:latin typeface="Arial"/>
              <a:ea typeface="Arial"/>
              <a:cs typeface="Arial"/>
              <a:sym typeface="Arial"/>
            </a:endParaRPr>
          </a:p>
          <a:p>
            <a:pPr marL="228600" marR="0" lvl="0" indent="-228600" algn="l" rtl="0">
              <a:lnSpc>
                <a:spcPct val="100000"/>
              </a:lnSpc>
              <a:spcBef>
                <a:spcPts val="1000"/>
              </a:spcBef>
              <a:spcAft>
                <a:spcPts val="0"/>
              </a:spcAft>
              <a:buClr>
                <a:srgbClr val="000000"/>
              </a:buClr>
              <a:buSzPts val="2800"/>
              <a:buFont typeface="Arial"/>
              <a:buChar char="•"/>
            </a:pPr>
            <a:r>
              <a:rPr lang="fr-FR" sz="2600" b="0" i="0" u="none" strike="noStrike" cap="none" dirty="0">
                <a:solidFill>
                  <a:srgbClr val="000000"/>
                </a:solidFill>
                <a:latin typeface="Arial"/>
                <a:ea typeface="Arial"/>
                <a:cs typeface="Arial"/>
                <a:sym typeface="Arial"/>
              </a:rPr>
              <a:t>Pour qu'une substance dangereuse présente un risque de santé publique, il faut qu'il y ait un</a:t>
            </a:r>
            <a:r>
              <a:rPr lang="fr-FR" sz="2600" dirty="0"/>
              <a:t> </a:t>
            </a:r>
            <a:r>
              <a:rPr lang="fr-FR" sz="2600" b="0" i="0" u="none" strike="noStrike" cap="none" dirty="0">
                <a:solidFill>
                  <a:srgbClr val="000000"/>
                </a:solidFill>
                <a:latin typeface="Arial"/>
                <a:ea typeface="Arial"/>
                <a:cs typeface="Arial"/>
                <a:sym typeface="Arial"/>
              </a:rPr>
              <a:t>:</a:t>
            </a:r>
            <a:endParaRPr lang="fr-FR" sz="2600" dirty="0"/>
          </a:p>
          <a:p>
            <a:pPr marL="685800" marR="0" lvl="1" indent="-228600" algn="l" rtl="0">
              <a:lnSpc>
                <a:spcPct val="100000"/>
              </a:lnSpc>
              <a:spcBef>
                <a:spcPts val="1000"/>
              </a:spcBef>
              <a:spcAft>
                <a:spcPts val="0"/>
              </a:spcAft>
              <a:buClr>
                <a:srgbClr val="00953A"/>
              </a:buClr>
              <a:buSzPts val="2400"/>
              <a:buFont typeface="Arial"/>
              <a:buChar char="▪"/>
            </a:pPr>
            <a:r>
              <a:rPr lang="fr-FR" sz="2200" b="0" i="0" u="none" strike="noStrike" cap="none" dirty="0">
                <a:solidFill>
                  <a:srgbClr val="000000"/>
                </a:solidFill>
                <a:latin typeface="Arial"/>
                <a:ea typeface="Arial"/>
                <a:cs typeface="Arial"/>
                <a:sym typeface="Arial"/>
              </a:rPr>
              <a:t>Source : existence d'une substance dangereuse</a:t>
            </a:r>
            <a:endParaRPr lang="fr-FR" sz="2200" dirty="0"/>
          </a:p>
          <a:p>
            <a:pPr marL="685800" marR="0" lvl="1" indent="-228600" algn="l" rtl="0">
              <a:lnSpc>
                <a:spcPct val="100000"/>
              </a:lnSpc>
              <a:spcBef>
                <a:spcPts val="1000"/>
              </a:spcBef>
              <a:spcAft>
                <a:spcPts val="0"/>
              </a:spcAft>
              <a:buClr>
                <a:srgbClr val="00953A"/>
              </a:buClr>
              <a:buSzPts val="2400"/>
              <a:buFont typeface="Arial"/>
              <a:buChar char="▪"/>
            </a:pPr>
            <a:r>
              <a:rPr lang="fr-FR" sz="2200" b="0" i="0" u="none" strike="noStrike" cap="none" dirty="0">
                <a:solidFill>
                  <a:srgbClr val="000000"/>
                </a:solidFill>
                <a:latin typeface="Arial"/>
                <a:ea typeface="Arial"/>
                <a:cs typeface="Arial"/>
                <a:sym typeface="Arial"/>
              </a:rPr>
              <a:t>Voie : voie d'exposition </a:t>
            </a:r>
            <a:endParaRPr lang="fr-FR" sz="2200" dirty="0"/>
          </a:p>
          <a:p>
            <a:pPr marL="685800" marR="0" lvl="1" indent="-228600" algn="l" rtl="0">
              <a:lnSpc>
                <a:spcPct val="100000"/>
              </a:lnSpc>
              <a:spcBef>
                <a:spcPts val="1000"/>
              </a:spcBef>
              <a:spcAft>
                <a:spcPts val="0"/>
              </a:spcAft>
              <a:buClr>
                <a:srgbClr val="00953A"/>
              </a:buClr>
              <a:buSzPts val="2400"/>
              <a:buFont typeface="Arial"/>
              <a:buChar char="▪"/>
            </a:pPr>
            <a:r>
              <a:rPr lang="fr-FR" sz="2200" b="0" i="0" u="none" strike="noStrike" cap="none" dirty="0">
                <a:solidFill>
                  <a:srgbClr val="000000"/>
                </a:solidFill>
                <a:latin typeface="Arial"/>
                <a:ea typeface="Arial"/>
                <a:cs typeface="Arial"/>
                <a:sym typeface="Arial"/>
              </a:rPr>
              <a:t>Récepteur : personnes ou animaux exposés</a:t>
            </a:r>
            <a:endParaRPr lang="fr-FR" sz="2200" dirty="0"/>
          </a:p>
          <a:p>
            <a:pPr marL="685800" marR="0" lvl="1" indent="-76200" algn="l" rtl="0">
              <a:lnSpc>
                <a:spcPct val="100000"/>
              </a:lnSpc>
              <a:spcBef>
                <a:spcPts val="1000"/>
              </a:spcBef>
              <a:spcAft>
                <a:spcPts val="0"/>
              </a:spcAft>
              <a:buClr>
                <a:schemeClr val="dk1"/>
              </a:buClr>
              <a:buSzPts val="2400"/>
              <a:buFont typeface="Arial"/>
              <a:buNone/>
            </a:pPr>
            <a:endParaRPr lang="fr-FR" sz="2400" b="0" i="0" u="none" strike="noStrike" cap="none" dirty="0">
              <a:solidFill>
                <a:srgbClr val="000000"/>
              </a:solidFill>
              <a:latin typeface="Arial"/>
              <a:ea typeface="Arial"/>
              <a:cs typeface="Arial"/>
              <a:sym typeface="Arial"/>
            </a:endParaRPr>
          </a:p>
        </p:txBody>
      </p:sp>
      <p:grpSp>
        <p:nvGrpSpPr>
          <p:cNvPr id="551" name="Google Shape;551;p27"/>
          <p:cNvGrpSpPr/>
          <p:nvPr/>
        </p:nvGrpSpPr>
        <p:grpSpPr>
          <a:xfrm>
            <a:off x="1088951" y="2348837"/>
            <a:ext cx="10014097" cy="544785"/>
            <a:chOff x="2201263" y="2247306"/>
            <a:chExt cx="8314337" cy="544785"/>
          </a:xfrm>
        </p:grpSpPr>
        <p:sp>
          <p:nvSpPr>
            <p:cNvPr id="552" name="Google Shape;552;p27"/>
            <p:cNvSpPr/>
            <p:nvPr/>
          </p:nvSpPr>
          <p:spPr>
            <a:xfrm>
              <a:off x="2201263" y="2247306"/>
              <a:ext cx="1784511" cy="544785"/>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600" b="0" i="0" u="none" strike="noStrike" cap="none" dirty="0">
                  <a:solidFill>
                    <a:srgbClr val="000000"/>
                  </a:solidFill>
                  <a:latin typeface="Arial"/>
                  <a:ea typeface="Arial"/>
                  <a:cs typeface="Arial"/>
                  <a:sym typeface="Arial"/>
                </a:rPr>
                <a:t>Source</a:t>
              </a:r>
              <a:endParaRPr sz="2600" b="0" i="0" u="none" strike="noStrike" cap="none" dirty="0">
                <a:solidFill>
                  <a:srgbClr val="000000"/>
                </a:solidFill>
                <a:latin typeface="Arial"/>
                <a:ea typeface="Arial"/>
                <a:cs typeface="Arial"/>
                <a:sym typeface="Arial"/>
              </a:endParaRPr>
            </a:p>
          </p:txBody>
        </p:sp>
        <p:sp>
          <p:nvSpPr>
            <p:cNvPr id="553" name="Google Shape;553;p27"/>
            <p:cNvSpPr/>
            <p:nvPr/>
          </p:nvSpPr>
          <p:spPr>
            <a:xfrm>
              <a:off x="5357907" y="2247306"/>
              <a:ext cx="1945621" cy="544785"/>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600" b="0" i="0" u="none" strike="noStrike" cap="none" dirty="0">
                  <a:solidFill>
                    <a:srgbClr val="000000"/>
                  </a:solidFill>
                  <a:latin typeface="Arial"/>
                  <a:ea typeface="Arial"/>
                  <a:cs typeface="Arial"/>
                  <a:sym typeface="Arial"/>
                </a:rPr>
                <a:t>Voie d'accès</a:t>
              </a:r>
              <a:endParaRPr sz="2600" b="0" i="0" u="none" strike="noStrike" cap="none" dirty="0">
                <a:solidFill>
                  <a:srgbClr val="000000"/>
                </a:solidFill>
                <a:latin typeface="Arial"/>
                <a:ea typeface="Arial"/>
                <a:cs typeface="Arial"/>
                <a:sym typeface="Arial"/>
              </a:endParaRPr>
            </a:p>
          </p:txBody>
        </p:sp>
        <p:sp>
          <p:nvSpPr>
            <p:cNvPr id="554" name="Google Shape;554;p27"/>
            <p:cNvSpPr/>
            <p:nvPr/>
          </p:nvSpPr>
          <p:spPr>
            <a:xfrm>
              <a:off x="8569979" y="2247306"/>
              <a:ext cx="1945621" cy="544785"/>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600" b="0" i="0" u="none" strike="noStrike" cap="none" dirty="0">
                  <a:solidFill>
                    <a:srgbClr val="000000"/>
                  </a:solidFill>
                  <a:latin typeface="Arial"/>
                  <a:ea typeface="Arial"/>
                  <a:cs typeface="Arial"/>
                  <a:sym typeface="Arial"/>
                </a:rPr>
                <a:t>Récepteur</a:t>
              </a:r>
              <a:endParaRPr sz="2600" b="0" i="0" u="none" strike="noStrike" cap="none" dirty="0">
                <a:solidFill>
                  <a:srgbClr val="000000"/>
                </a:solidFill>
                <a:latin typeface="Arial"/>
                <a:ea typeface="Arial"/>
                <a:cs typeface="Arial"/>
                <a:sym typeface="Arial"/>
              </a:endParaRPr>
            </a:p>
          </p:txBody>
        </p:sp>
        <p:cxnSp>
          <p:nvCxnSpPr>
            <p:cNvPr id="555" name="Google Shape;555;p27"/>
            <p:cNvCxnSpPr/>
            <p:nvPr/>
          </p:nvCxnSpPr>
          <p:spPr>
            <a:xfrm>
              <a:off x="4252561" y="2519699"/>
              <a:ext cx="866274" cy="0"/>
            </a:xfrm>
            <a:prstGeom prst="straightConnector1">
              <a:avLst/>
            </a:prstGeom>
            <a:noFill/>
            <a:ln w="76200" cap="flat" cmpd="sng">
              <a:solidFill>
                <a:srgbClr val="00953A"/>
              </a:solidFill>
              <a:prstDash val="solid"/>
              <a:miter lim="800000"/>
              <a:headEnd type="triangle" w="med" len="med"/>
              <a:tailEnd type="triangle" w="med" len="med"/>
            </a:ln>
          </p:spPr>
        </p:cxnSp>
        <p:cxnSp>
          <p:nvCxnSpPr>
            <p:cNvPr id="556" name="Google Shape;556;p27"/>
            <p:cNvCxnSpPr/>
            <p:nvPr/>
          </p:nvCxnSpPr>
          <p:spPr>
            <a:xfrm>
              <a:off x="7436920" y="2519699"/>
              <a:ext cx="866274" cy="0"/>
            </a:xfrm>
            <a:prstGeom prst="straightConnector1">
              <a:avLst/>
            </a:prstGeom>
            <a:noFill/>
            <a:ln w="76200" cap="flat" cmpd="sng">
              <a:solidFill>
                <a:srgbClr val="00953A"/>
              </a:solidFill>
              <a:prstDash val="solid"/>
              <a:miter lim="800000"/>
              <a:headEnd type="triangle" w="med" len="med"/>
              <a:tailEnd type="triangle" w="med" len="med"/>
            </a:ln>
          </p:spPr>
        </p:cxnSp>
      </p:grpSp>
      <p:sp>
        <p:nvSpPr>
          <p:cNvPr id="557" name="Google Shape;557;p27"/>
          <p:cNvSpPr txBox="1"/>
          <p:nvPr/>
        </p:nvSpPr>
        <p:spPr>
          <a:xfrm>
            <a:off x="1339703" y="6339723"/>
            <a:ext cx="8208882" cy="310634"/>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00000"/>
              </a:buClr>
              <a:buSzPts val="1200"/>
              <a:buFont typeface="Arial"/>
              <a:buNone/>
            </a:pPr>
            <a:r>
              <a:rPr lang="fr-FR" sz="1200" b="0" i="0" u="none" strike="noStrike" cap="none">
                <a:solidFill>
                  <a:srgbClr val="000000"/>
                </a:solidFill>
                <a:latin typeface="Arial"/>
                <a:ea typeface="Arial"/>
                <a:cs typeface="Arial"/>
                <a:sym typeface="Arial"/>
              </a:rPr>
              <a:t>IA. Kreis, A Busby, G Leonardi, J Meara, &amp; Vi Murray. Essentials of Environmental Epidemiology for Health Protection (Essentiels de l'épidémiologie environnementale pour la protection de la santé). OUP Oxford, 2012. pp. 296.</a:t>
            </a:r>
            <a:endParaRPr/>
          </a:p>
          <a:p>
            <a:pPr marL="0" marR="0" lvl="0" indent="0" algn="r" rtl="0">
              <a:lnSpc>
                <a:spcPct val="90000"/>
              </a:lnSpc>
              <a:spcBef>
                <a:spcPts val="100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558" name="Google Shape;558;p27"/>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Investigations environnementales</a:t>
            </a:r>
            <a:endParaRPr lang="fr-FR" dirty="0">
              <a:latin typeface="Franklin Gothic Medium" panose="020B06030201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28"/>
          <p:cNvSpPr txBox="1">
            <a:spLocks noGrp="1"/>
          </p:cNvSpPr>
          <p:nvPr>
            <p:ph type="body" idx="1"/>
          </p:nvPr>
        </p:nvSpPr>
        <p:spPr>
          <a:xfrm>
            <a:off x="838200" y="1915297"/>
            <a:ext cx="10515600" cy="420286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000000"/>
              </a:buClr>
              <a:buSzPts val="4000"/>
              <a:buNone/>
            </a:pPr>
            <a:r>
              <a:rPr lang="fr-FR" sz="4000" dirty="0">
                <a:solidFill>
                  <a:srgbClr val="000000"/>
                </a:solidFill>
              </a:rPr>
              <a:t>« </a:t>
            </a:r>
            <a:r>
              <a:rPr lang="fr-FR" sz="4000" b="0" dirty="0">
                <a:solidFill>
                  <a:srgbClr val="000000"/>
                </a:solidFill>
              </a:rPr>
              <a:t>Le poison est dans tout, et rien n'est sans poison. C'est le dosage qui en fait soit un poison, soit un remède. »</a:t>
            </a:r>
            <a:endParaRPr lang="fr-FR" dirty="0"/>
          </a:p>
          <a:p>
            <a:pPr marL="0" lvl="0" indent="0" algn="ctr" rtl="0">
              <a:lnSpc>
                <a:spcPct val="100000"/>
              </a:lnSpc>
              <a:spcBef>
                <a:spcPts val="0"/>
              </a:spcBef>
              <a:spcAft>
                <a:spcPts val="0"/>
              </a:spcAft>
              <a:buClr>
                <a:srgbClr val="000000"/>
              </a:buClr>
              <a:buSzPts val="4000"/>
              <a:buNone/>
            </a:pPr>
            <a:r>
              <a:rPr lang="fr-FR" sz="4000" b="0" dirty="0">
                <a:solidFill>
                  <a:srgbClr val="000000"/>
                </a:solidFill>
              </a:rPr>
              <a:t> </a:t>
            </a:r>
            <a:endParaRPr lang="fr-FR" sz="4000" dirty="0">
              <a:solidFill>
                <a:srgbClr val="000000"/>
              </a:solidFill>
            </a:endParaRPr>
          </a:p>
          <a:p>
            <a:pPr marL="0" lvl="0" indent="0" algn="ctr" rtl="0">
              <a:lnSpc>
                <a:spcPct val="100000"/>
              </a:lnSpc>
              <a:spcBef>
                <a:spcPts val="1000"/>
              </a:spcBef>
              <a:spcAft>
                <a:spcPts val="0"/>
              </a:spcAft>
              <a:buClr>
                <a:srgbClr val="000000"/>
              </a:buClr>
              <a:buSzPts val="3200"/>
              <a:buNone/>
            </a:pPr>
            <a:r>
              <a:rPr lang="fr-FR" dirty="0">
                <a:solidFill>
                  <a:srgbClr val="000000"/>
                </a:solidFill>
              </a:rPr>
              <a:t>	- Médecin suisse Paracelse (1496-1531)</a:t>
            </a:r>
            <a:endParaRPr lang="fr-FR" sz="3200" b="1" dirty="0"/>
          </a:p>
        </p:txBody>
      </p:sp>
      <p:sp>
        <p:nvSpPr>
          <p:cNvPr id="565" name="Google Shape;565;p28"/>
          <p:cNvSpPr txBox="1"/>
          <p:nvPr/>
        </p:nvSpPr>
        <p:spPr>
          <a:xfrm>
            <a:off x="1382233" y="6339723"/>
            <a:ext cx="8166351" cy="310634"/>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00000"/>
              </a:buClr>
              <a:buSzPts val="1200"/>
              <a:buFont typeface="Arial"/>
              <a:buNone/>
            </a:pPr>
            <a:r>
              <a:rPr lang="fr-FR" sz="1200" b="0" i="0" u="none" strike="noStrike" cap="none">
                <a:solidFill>
                  <a:srgbClr val="000000"/>
                </a:solidFill>
                <a:latin typeface="Arial"/>
                <a:ea typeface="Arial"/>
                <a:cs typeface="Arial"/>
                <a:sym typeface="Arial"/>
              </a:rPr>
              <a:t>IA. Kreis, A Busby, G Leonardi, J Meara, &amp; Vi Murray. Essentials of Environmental Epidemiology for Health Protection (Essentiels de l'épidémiologie environnementale pour la protection de la santé). OUP Oxford, 2012. pp. 296.</a:t>
            </a:r>
            <a:endParaRPr/>
          </a:p>
          <a:p>
            <a:pPr marL="0" marR="0" lvl="0" indent="0" algn="r" rtl="0">
              <a:lnSpc>
                <a:spcPct val="90000"/>
              </a:lnSpc>
              <a:spcBef>
                <a:spcPts val="100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566" name="Google Shape;566;p28"/>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Concepts clés en toxicologie (1/2)</a:t>
            </a:r>
            <a:endParaRPr lang="fr-FR" dirty="0">
              <a:latin typeface="Franklin Gothic Medium" panose="020B06030201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29"/>
          <p:cNvSpPr txBox="1"/>
          <p:nvPr/>
        </p:nvSpPr>
        <p:spPr>
          <a:xfrm>
            <a:off x="838200" y="1478857"/>
            <a:ext cx="4060371"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0000"/>
              </a:buClr>
              <a:buSzPts val="2800"/>
              <a:buFont typeface="Arial"/>
              <a:buChar char="•"/>
            </a:pPr>
            <a:r>
              <a:rPr lang="fr-FR" sz="2800" b="1" i="0" u="none" strike="noStrike" cap="none" dirty="0">
                <a:solidFill>
                  <a:srgbClr val="00953A"/>
                </a:solidFill>
                <a:latin typeface="Arial"/>
                <a:ea typeface="Arial"/>
                <a:cs typeface="Arial"/>
                <a:sym typeface="Arial"/>
              </a:rPr>
              <a:t>Réponse à la dose : </a:t>
            </a:r>
            <a:r>
              <a:rPr lang="fr-FR" sz="2800" b="0" i="0" u="none" strike="noStrike" cap="none" dirty="0">
                <a:solidFill>
                  <a:srgbClr val="000000"/>
                </a:solidFill>
                <a:latin typeface="Arial"/>
                <a:ea typeface="Arial"/>
                <a:cs typeface="Arial"/>
                <a:sym typeface="Arial"/>
              </a:rPr>
              <a:t>Comment l'organisme réagit à une quantité de toxine qui pénètre dans l'organisme</a:t>
            </a:r>
            <a:endParaRPr lang="fr-FR" sz="1800" b="0" i="0" u="none" strike="noStrike" cap="none" dirty="0">
              <a:solidFill>
                <a:srgbClr val="000000"/>
              </a:solidFill>
              <a:latin typeface="Arial"/>
              <a:ea typeface="Arial"/>
              <a:cs typeface="Arial"/>
              <a:sym typeface="Arial"/>
            </a:endParaRPr>
          </a:p>
        </p:txBody>
      </p:sp>
      <p:sp>
        <p:nvSpPr>
          <p:cNvPr id="573" name="Google Shape;573;p29"/>
          <p:cNvSpPr txBox="1"/>
          <p:nvPr/>
        </p:nvSpPr>
        <p:spPr>
          <a:xfrm>
            <a:off x="3878155" y="6154261"/>
            <a:ext cx="5670429" cy="310634"/>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00000"/>
              </a:buClr>
              <a:buSzPts val="1200"/>
              <a:buFont typeface="Arial"/>
              <a:buNone/>
            </a:pPr>
            <a:r>
              <a:rPr lang="fr-FR" sz="1200" b="0" i="0" u="none" strike="noStrike" cap="none">
                <a:solidFill>
                  <a:srgbClr val="000000"/>
                </a:solidFill>
                <a:latin typeface="Arial"/>
                <a:ea typeface="Arial"/>
                <a:cs typeface="Arial"/>
                <a:sym typeface="Arial"/>
              </a:rPr>
              <a:t>IA. Kreis, A Busby, G Leonardi, J Meara, &amp; Vi Murray. Essentials of Environmental Epidemiology for Health Protection (Essentiels de l'épidémiologie environnementale pour la protection de la santé). OUP Oxford, 2012. pp. 296.</a:t>
            </a:r>
            <a:endParaRPr/>
          </a:p>
          <a:p>
            <a:pPr marL="0" marR="0" lvl="0" indent="0" algn="r" rtl="0">
              <a:lnSpc>
                <a:spcPct val="90000"/>
              </a:lnSpc>
              <a:spcBef>
                <a:spcPts val="1000"/>
              </a:spcBef>
              <a:spcAft>
                <a:spcPts val="0"/>
              </a:spcAft>
              <a:buClr>
                <a:srgbClr val="000000"/>
              </a:buClr>
              <a:buSzPts val="1200"/>
              <a:buFont typeface="Arial"/>
              <a:buNone/>
            </a:pPr>
            <a:endParaRPr sz="1200" b="0" i="0" u="none" strike="noStrike" cap="none">
              <a:solidFill>
                <a:srgbClr val="000000"/>
              </a:solidFill>
              <a:latin typeface="Arial"/>
              <a:ea typeface="Arial"/>
              <a:cs typeface="Arial"/>
              <a:sym typeface="Arial"/>
            </a:endParaRPr>
          </a:p>
        </p:txBody>
      </p:sp>
      <p:sp>
        <p:nvSpPr>
          <p:cNvPr id="574" name="Google Shape;574;p29"/>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Concepts clés en toxicologie (2/2)</a:t>
            </a:r>
            <a:endParaRPr lang="fr-FR" dirty="0">
              <a:latin typeface="Franklin Gothic Medium" panose="020B0603020102020204" pitchFamily="34" charset="0"/>
            </a:endParaRPr>
          </a:p>
        </p:txBody>
      </p:sp>
      <p:pic>
        <p:nvPicPr>
          <p:cNvPr id="575" name="Google Shape;575;p29" descr="Toxicology Education Foundation | Basics of Dose-Response"/>
          <p:cNvPicPr preferRelativeResize="0"/>
          <p:nvPr/>
        </p:nvPicPr>
        <p:blipFill rotWithShape="1">
          <a:blip r:embed="rId3">
            <a:alphaModFix/>
          </a:blip>
          <a:srcRect/>
          <a:stretch/>
        </p:blipFill>
        <p:spPr>
          <a:xfrm>
            <a:off x="5293895" y="1478856"/>
            <a:ext cx="6320589" cy="4639309"/>
          </a:xfrm>
          <a:prstGeom prst="rect">
            <a:avLst/>
          </a:prstGeom>
          <a:noFill/>
          <a:ln>
            <a:noFill/>
          </a:ln>
        </p:spPr>
      </p:pic>
      <p:sp>
        <p:nvSpPr>
          <p:cNvPr id="3" name="TextBox 2">
            <a:extLst>
              <a:ext uri="{FF2B5EF4-FFF2-40B4-BE49-F238E27FC236}">
                <a16:creationId xmlns:a16="http://schemas.microsoft.com/office/drawing/2014/main" id="{0BFD85F2-8CFB-9D90-DDB6-92CAE636C1EA}"/>
              </a:ext>
            </a:extLst>
          </p:cNvPr>
          <p:cNvSpPr txBox="1"/>
          <p:nvPr/>
        </p:nvSpPr>
        <p:spPr>
          <a:xfrm>
            <a:off x="5502442" y="1748589"/>
            <a:ext cx="400110" cy="3630555"/>
          </a:xfrm>
          <a:prstGeom prst="rect">
            <a:avLst/>
          </a:prstGeom>
          <a:solidFill>
            <a:schemeClr val="bg1"/>
          </a:solidFill>
        </p:spPr>
        <p:txBody>
          <a:bodyPr vert="vert270" wrap="square" rtlCol="0">
            <a:spAutoFit/>
          </a:bodyPr>
          <a:lstStyle/>
          <a:p>
            <a:pPr algn="ctr"/>
            <a:r>
              <a:rPr lang="fr-FR" dirty="0"/>
              <a:t>Pourcentage de la population ayant répondu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latin typeface="Arial"/>
                <a:ea typeface="Arial"/>
                <a:cs typeface="Arial"/>
                <a:sym typeface="Arial"/>
              </a:rPr>
              <a:t>À la fin de cette leçon, vous pourrez :</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Définir une flambée </a:t>
            </a:r>
          </a:p>
          <a:p>
            <a:pPr marL="228600" lvl="0" indent="-228600" algn="l" rtl="0">
              <a:lnSpc>
                <a:spcPct val="100000"/>
              </a:lnSpc>
              <a:spcBef>
                <a:spcPts val="1000"/>
              </a:spcBef>
              <a:spcAft>
                <a:spcPts val="0"/>
              </a:spcAft>
              <a:buClr>
                <a:schemeClr val="dk1"/>
              </a:buClr>
              <a:buSzPts val="2800"/>
              <a:buFont typeface="Arial"/>
              <a:buChar char="•"/>
            </a:pPr>
            <a:r>
              <a:rPr lang="fr-FR" b="0" dirty="0"/>
              <a:t>Déterminer quand investiguer une flambée </a:t>
            </a:r>
          </a:p>
          <a:p>
            <a:pPr marL="228600" lvl="0" indent="-228600" algn="l" rtl="0">
              <a:lnSpc>
                <a:spcPct val="100000"/>
              </a:lnSpc>
              <a:spcBef>
                <a:spcPts val="1000"/>
              </a:spcBef>
              <a:spcAft>
                <a:spcPts val="0"/>
              </a:spcAft>
              <a:buClr>
                <a:schemeClr val="dk1"/>
              </a:buClr>
              <a:buSzPts val="2800"/>
              <a:buFont typeface="Arial"/>
              <a:buChar char="•"/>
            </a:pPr>
            <a:r>
              <a:rPr lang="fr-FR" b="0" dirty="0"/>
              <a:t>Définir des objectifs d'investigation clairs</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Appliquer les concepts toxicologiques clés aux flambées</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Décrire l'importance de la collaboration, coordination et communication avec d'autres ministères et secteurs au cours de l’investigation d’une flambée, en utilisant l'approche </a:t>
            </a:r>
            <a:br>
              <a:rPr lang="fr-FR" b="0" dirty="0"/>
            </a:br>
            <a:r>
              <a:rPr lang="fr-FR" b="0" dirty="0"/>
              <a:t>Une Seule Santé</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Google Shape;581;p30"/>
          <p:cNvSpPr txBox="1">
            <a:spLocks noGrp="1"/>
          </p:cNvSpPr>
          <p:nvPr>
            <p:ph type="body" idx="1"/>
          </p:nvPr>
        </p:nvSpPr>
        <p:spPr>
          <a:xfrm>
            <a:off x="838200" y="1478857"/>
            <a:ext cx="10515600" cy="5230056"/>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600" dirty="0"/>
              <a:t>Flambée = plus de cas que prévu</a:t>
            </a:r>
            <a:endParaRPr lang="fr-FR" dirty="0"/>
          </a:p>
          <a:p>
            <a:pPr marL="228600" lvl="0" indent="-228600" algn="l" rtl="0">
              <a:lnSpc>
                <a:spcPct val="100000"/>
              </a:lnSpc>
              <a:spcBef>
                <a:spcPts val="1200"/>
              </a:spcBef>
              <a:spcAft>
                <a:spcPts val="0"/>
              </a:spcAft>
              <a:buClr>
                <a:schemeClr val="dk1"/>
              </a:buClr>
              <a:buSzPts val="2400"/>
              <a:buChar char="•"/>
            </a:pPr>
            <a:r>
              <a:rPr lang="fr-FR" sz="2600" dirty="0"/>
              <a:t>Considérations relatives à la conduite d'une investigation de terrain</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200" dirty="0"/>
              <a:t>Taille de la flambée</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200" dirty="0"/>
              <a:t>Gravité de la maladie</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200" dirty="0"/>
              <a:t>Potentiel de propagation</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200" dirty="0"/>
              <a:t>Connaissance de la maladie</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200" dirty="0"/>
              <a:t> Ressources des Ministères de la santé/de l'agriculture/de l’environnement</a:t>
            </a:r>
            <a:endParaRPr lang="fr-FR" dirty="0"/>
          </a:p>
          <a:p>
            <a:pPr marL="228600" lvl="0" indent="-228600" algn="l" rtl="0">
              <a:lnSpc>
                <a:spcPct val="100000"/>
              </a:lnSpc>
              <a:spcBef>
                <a:spcPts val="1700"/>
              </a:spcBef>
              <a:spcAft>
                <a:spcPts val="0"/>
              </a:spcAft>
              <a:buClr>
                <a:schemeClr val="dk1"/>
              </a:buClr>
              <a:buSzPts val="2400"/>
              <a:buChar char="•"/>
            </a:pPr>
            <a:r>
              <a:rPr lang="fr-FR" sz="2600" dirty="0"/>
              <a:t>Si la source/mode de transmission est connue : </a:t>
            </a:r>
            <a:r>
              <a:rPr lang="fr-FR" sz="2600" b="1" dirty="0">
                <a:solidFill>
                  <a:srgbClr val="00953A"/>
                </a:solidFill>
              </a:rPr>
              <a:t>contrôle</a:t>
            </a:r>
            <a:endParaRPr lang="fr-FR" sz="2600" dirty="0"/>
          </a:p>
          <a:p>
            <a:pPr marL="228600" lvl="0" indent="-228600" algn="l" rtl="0">
              <a:lnSpc>
                <a:spcPct val="100000"/>
              </a:lnSpc>
              <a:spcBef>
                <a:spcPts val="1200"/>
              </a:spcBef>
              <a:spcAft>
                <a:spcPts val="0"/>
              </a:spcAft>
              <a:buClr>
                <a:schemeClr val="dk1"/>
              </a:buClr>
              <a:buSzPts val="2400"/>
              <a:buChar char="•"/>
            </a:pPr>
            <a:r>
              <a:rPr lang="fr-FR" sz="2600" dirty="0"/>
              <a:t>Si la source/mode est inconnue : </a:t>
            </a:r>
            <a:r>
              <a:rPr lang="fr-FR" sz="2600" b="1" dirty="0">
                <a:solidFill>
                  <a:srgbClr val="00953A"/>
                </a:solidFill>
              </a:rPr>
              <a:t>investigation</a:t>
            </a:r>
            <a:endParaRPr lang="fr-FR" sz="2600" dirty="0"/>
          </a:p>
          <a:p>
            <a:pPr marL="228600" lvl="0" indent="-228600" algn="l" rtl="0">
              <a:lnSpc>
                <a:spcPct val="100000"/>
              </a:lnSpc>
              <a:spcBef>
                <a:spcPts val="1200"/>
              </a:spcBef>
              <a:spcAft>
                <a:spcPts val="0"/>
              </a:spcAft>
              <a:buClr>
                <a:schemeClr val="dk1"/>
              </a:buClr>
              <a:buSzPts val="2400"/>
              <a:buChar char="•"/>
            </a:pPr>
            <a:r>
              <a:rPr lang="fr-FR" sz="2600" dirty="0"/>
              <a:t>Connaître ses objectifs avant d'aller sur le terrain</a:t>
            </a:r>
            <a:endParaRPr lang="fr-FR" dirty="0"/>
          </a:p>
        </p:txBody>
      </p:sp>
      <p:sp>
        <p:nvSpPr>
          <p:cNvPr id="582" name="Google Shape;582;p30"/>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Résumé</a:t>
            </a:r>
            <a:endParaRPr lang="fr-FR" dirty="0">
              <a:latin typeface="Franklin Gothic Medium" panose="020B06030201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31"/>
          <p:cNvSpPr txBox="1">
            <a:spLocks noGrp="1"/>
          </p:cNvSpPr>
          <p:nvPr>
            <p:ph type="body" idx="1"/>
          </p:nvPr>
        </p:nvSpPr>
        <p:spPr>
          <a:xfrm>
            <a:off x="827567" y="1340633"/>
            <a:ext cx="11026976"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1000"/>
              </a:spcBef>
              <a:spcAft>
                <a:spcPts val="0"/>
              </a:spcAft>
              <a:buClr>
                <a:schemeClr val="dk1"/>
              </a:buClr>
              <a:buSzPts val="2800"/>
              <a:buFont typeface="Arial"/>
              <a:buChar char="•"/>
            </a:pPr>
            <a:r>
              <a:rPr lang="fr-FR" sz="2600" b="0" dirty="0"/>
              <a:t>Définir un</a:t>
            </a:r>
            <a:r>
              <a:rPr lang="fr-FR" sz="2600" dirty="0"/>
              <a:t>e flambée</a:t>
            </a:r>
          </a:p>
          <a:p>
            <a:pPr marL="228600" lvl="0" indent="-228600" algn="l" rtl="0">
              <a:lnSpc>
                <a:spcPct val="100000"/>
              </a:lnSpc>
              <a:spcBef>
                <a:spcPts val="1000"/>
              </a:spcBef>
              <a:spcAft>
                <a:spcPts val="0"/>
              </a:spcAft>
              <a:buClr>
                <a:schemeClr val="dk1"/>
              </a:buClr>
              <a:buSzPts val="2800"/>
              <a:buFont typeface="Arial"/>
              <a:buChar char="•"/>
            </a:pPr>
            <a:r>
              <a:rPr lang="fr-FR" sz="2600" b="0" dirty="0"/>
              <a:t>Déterminer quand </a:t>
            </a:r>
            <a:r>
              <a:rPr lang="fr-FR" sz="2600" dirty="0"/>
              <a:t>investigue</a:t>
            </a:r>
            <a:r>
              <a:rPr lang="fr-FR" sz="2600" b="0" dirty="0"/>
              <a:t>r</a:t>
            </a:r>
            <a:r>
              <a:rPr lang="fr-FR" sz="2600" dirty="0"/>
              <a:t> une flambée </a:t>
            </a:r>
          </a:p>
          <a:p>
            <a:pPr marL="228600" lvl="0" indent="-228600" algn="l" rtl="0">
              <a:lnSpc>
                <a:spcPct val="100000"/>
              </a:lnSpc>
              <a:spcBef>
                <a:spcPts val="1000"/>
              </a:spcBef>
              <a:spcAft>
                <a:spcPts val="0"/>
              </a:spcAft>
              <a:buClr>
                <a:schemeClr val="dk1"/>
              </a:buClr>
              <a:buSzPts val="2800"/>
              <a:buFont typeface="Arial"/>
              <a:buChar char="•"/>
            </a:pPr>
            <a:r>
              <a:rPr lang="fr-FR" sz="2600" b="0" dirty="0"/>
              <a:t>Définir des objectifs d'</a:t>
            </a:r>
            <a:r>
              <a:rPr lang="fr-FR" sz="2600" dirty="0"/>
              <a:t>investigation</a:t>
            </a:r>
            <a:r>
              <a:rPr lang="fr-FR" sz="2600" b="0" dirty="0"/>
              <a:t> clairs</a:t>
            </a:r>
            <a:endParaRPr lang="fr-FR" sz="2600" dirty="0"/>
          </a:p>
          <a:p>
            <a:pPr marL="228600" lvl="0" indent="-228600" algn="l" rtl="0">
              <a:lnSpc>
                <a:spcPct val="100000"/>
              </a:lnSpc>
              <a:spcBef>
                <a:spcPts val="1000"/>
              </a:spcBef>
              <a:spcAft>
                <a:spcPts val="0"/>
              </a:spcAft>
              <a:buClr>
                <a:schemeClr val="dk1"/>
              </a:buClr>
              <a:buSzPts val="2800"/>
              <a:buFont typeface="Arial"/>
              <a:buChar char="•"/>
            </a:pPr>
            <a:r>
              <a:rPr lang="fr-FR" sz="2600" b="0" dirty="0"/>
              <a:t>Appliquer les concepts toxicologiques clés aux flambées</a:t>
            </a:r>
            <a:endParaRPr lang="fr-FR" sz="2600" dirty="0"/>
          </a:p>
          <a:p>
            <a:pPr marL="228600" lvl="0" indent="-228600" algn="l" rtl="0">
              <a:lnSpc>
                <a:spcPct val="100000"/>
              </a:lnSpc>
              <a:spcBef>
                <a:spcPts val="1000"/>
              </a:spcBef>
              <a:spcAft>
                <a:spcPts val="0"/>
              </a:spcAft>
              <a:buClr>
                <a:schemeClr val="dk1"/>
              </a:buClr>
              <a:buSzPts val="2800"/>
              <a:buFont typeface="Arial"/>
              <a:buChar char="•"/>
            </a:pPr>
            <a:r>
              <a:rPr lang="fr-FR" sz="2600" b="0" dirty="0"/>
              <a:t>Décrire l'importance de la collaboration, coordination et communication avec d'autres ministères et secteurs au cours de l’</a:t>
            </a:r>
            <a:r>
              <a:rPr lang="fr-FR" sz="2600" dirty="0"/>
              <a:t>investigation d’</a:t>
            </a:r>
            <a:r>
              <a:rPr lang="fr-FR" sz="2600" b="0" dirty="0"/>
              <a:t>un</a:t>
            </a:r>
            <a:r>
              <a:rPr lang="fr-FR" sz="2600" dirty="0"/>
              <a:t>e flambée</a:t>
            </a:r>
            <a:r>
              <a:rPr lang="fr-FR" sz="2600" b="0" dirty="0"/>
              <a:t>, en utilisant l’approche Une </a:t>
            </a:r>
            <a:r>
              <a:rPr lang="fr-FR" sz="2600" dirty="0"/>
              <a:t>Seule Santé</a:t>
            </a:r>
          </a:p>
        </p:txBody>
      </p:sp>
      <p:sp>
        <p:nvSpPr>
          <p:cNvPr id="589" name="Google Shape;589;p31"/>
          <p:cNvSpPr txBox="1"/>
          <p:nvPr/>
        </p:nvSpPr>
        <p:spPr>
          <a:xfrm>
            <a:off x="3732429" y="5569803"/>
            <a:ext cx="4727141"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953A"/>
              </a:buClr>
              <a:buSzPts val="4800"/>
              <a:buFont typeface="Arial"/>
              <a:buNone/>
            </a:pPr>
            <a:r>
              <a:rPr lang="fr-FR" sz="4600" dirty="0">
                <a:solidFill>
                  <a:srgbClr val="00953A"/>
                </a:solidFill>
              </a:rPr>
              <a:t>Q</a:t>
            </a:r>
            <a:r>
              <a:rPr lang="fr-FR" sz="4600" b="0" i="0" u="none" strike="noStrike" cap="none" dirty="0">
                <a:solidFill>
                  <a:srgbClr val="00953A"/>
                </a:solidFill>
                <a:latin typeface="Arial"/>
                <a:ea typeface="Arial"/>
                <a:cs typeface="Arial"/>
                <a:sym typeface="Arial"/>
              </a:rPr>
              <a:t>uestions ? </a:t>
            </a:r>
          </a:p>
        </p:txBody>
      </p:sp>
      <p:sp>
        <p:nvSpPr>
          <p:cNvPr id="590" name="Google Shape;590;p31"/>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Révision des objectifs d'apprentissage</a:t>
            </a:r>
            <a:endParaRPr lang="fr-FR" dirty="0">
              <a:latin typeface="Franklin Gothic Medium" panose="020B06030201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318" name="Google Shape;318;p4"/>
          <p:cNvPicPr preferRelativeResize="0"/>
          <p:nvPr/>
        </p:nvPicPr>
        <p:blipFill rotWithShape="1">
          <a:blip r:embed="rId3">
            <a:alphaModFix/>
          </a:blip>
          <a:srcRect t="20551" b="20680"/>
          <a:stretch/>
        </p:blipFill>
        <p:spPr>
          <a:xfrm>
            <a:off x="222890" y="1304649"/>
            <a:ext cx="6831053" cy="3692380"/>
          </a:xfrm>
          <a:prstGeom prst="rect">
            <a:avLst/>
          </a:prstGeom>
          <a:noFill/>
          <a:ln>
            <a:noFill/>
          </a:ln>
        </p:spPr>
      </p:pic>
      <p:sp>
        <p:nvSpPr>
          <p:cNvPr id="319" name="Google Shape;319;p4"/>
          <p:cNvSpPr/>
          <p:nvPr/>
        </p:nvSpPr>
        <p:spPr>
          <a:xfrm>
            <a:off x="6858000" y="2337554"/>
            <a:ext cx="5029275" cy="641935"/>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b="0" i="0" u="none" strike="noStrike" cap="none" dirty="0">
                <a:solidFill>
                  <a:srgbClr val="000000"/>
                </a:solidFill>
                <a:latin typeface="Arial"/>
                <a:ea typeface="Arial"/>
                <a:cs typeface="Arial"/>
                <a:sym typeface="Arial"/>
              </a:rPr>
              <a:t>Choléra au Yémen : 900 000 cas suspects, 1350 décès, janv. 2018 - sept. 2019</a:t>
            </a:r>
            <a:endParaRPr lang="fr-FR" sz="1800" b="0" i="0" u="none" strike="noStrike" cap="none" dirty="0">
              <a:solidFill>
                <a:srgbClr val="000000"/>
              </a:solidFill>
              <a:latin typeface="Arial"/>
              <a:ea typeface="Arial"/>
              <a:cs typeface="Arial"/>
              <a:sym typeface="Arial"/>
            </a:endParaRPr>
          </a:p>
        </p:txBody>
      </p:sp>
      <p:sp>
        <p:nvSpPr>
          <p:cNvPr id="320" name="Google Shape;320;p4"/>
          <p:cNvSpPr/>
          <p:nvPr/>
        </p:nvSpPr>
        <p:spPr>
          <a:xfrm>
            <a:off x="6857999" y="4055887"/>
            <a:ext cx="5029276" cy="646941"/>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dirty="0"/>
              <a:t>Pandémie (</a:t>
            </a:r>
            <a:r>
              <a:rPr lang="fr-FR" sz="1600" b="0" i="0" u="none" strike="noStrike" cap="none" dirty="0">
                <a:solidFill>
                  <a:srgbClr val="000000"/>
                </a:solidFill>
                <a:latin typeface="Arial"/>
                <a:ea typeface="Arial"/>
                <a:cs typeface="Arial"/>
                <a:sym typeface="Arial"/>
              </a:rPr>
              <a:t>Épidémie mondiale) de </a:t>
            </a:r>
            <a:r>
              <a:rPr lang="fr-FR" sz="1600" b="0" i="0" u="none" strike="noStrike" cap="none" dirty="0" err="1">
                <a:solidFill>
                  <a:srgbClr val="000000"/>
                </a:solidFill>
                <a:latin typeface="Arial"/>
                <a:ea typeface="Arial"/>
                <a:cs typeface="Arial"/>
                <a:sym typeface="Arial"/>
              </a:rPr>
              <a:t>Mpox</a:t>
            </a:r>
            <a:r>
              <a:rPr lang="fr-FR" sz="1600" b="0" i="0" u="none" strike="noStrike" cap="none" dirty="0">
                <a:solidFill>
                  <a:srgbClr val="000000"/>
                </a:solidFill>
                <a:latin typeface="Arial"/>
                <a:ea typeface="Arial"/>
                <a:cs typeface="Arial"/>
                <a:sym typeface="Arial"/>
              </a:rPr>
              <a:t> en </a:t>
            </a:r>
            <a:br>
              <a:rPr lang="fr-FR" sz="1600" b="0" i="0" u="none" strike="noStrike" cap="none" dirty="0">
                <a:solidFill>
                  <a:srgbClr val="000000"/>
                </a:solidFill>
                <a:latin typeface="Arial"/>
                <a:ea typeface="Arial"/>
                <a:cs typeface="Arial"/>
                <a:sym typeface="Arial"/>
              </a:rPr>
            </a:br>
            <a:r>
              <a:rPr lang="fr-FR" sz="1600" b="0" i="0" u="none" strike="noStrike" cap="none" dirty="0">
                <a:solidFill>
                  <a:srgbClr val="000000"/>
                </a:solidFill>
                <a:latin typeface="Arial"/>
                <a:ea typeface="Arial"/>
                <a:cs typeface="Arial"/>
                <a:sym typeface="Arial"/>
              </a:rPr>
              <a:t>2022-23 : ~87 000 cas dans 111 pays</a:t>
            </a:r>
            <a:endParaRPr lang="fr-FR" sz="1800" b="0" i="0" u="none" strike="noStrike" cap="none" dirty="0">
              <a:solidFill>
                <a:srgbClr val="000000"/>
              </a:solidFill>
              <a:latin typeface="Arial"/>
              <a:ea typeface="Arial"/>
              <a:cs typeface="Arial"/>
              <a:sym typeface="Arial"/>
            </a:endParaRPr>
          </a:p>
        </p:txBody>
      </p:sp>
      <p:sp>
        <p:nvSpPr>
          <p:cNvPr id="321" name="Google Shape;321;p4"/>
          <p:cNvSpPr/>
          <p:nvPr/>
        </p:nvSpPr>
        <p:spPr>
          <a:xfrm>
            <a:off x="6858000" y="3053122"/>
            <a:ext cx="5029275" cy="91935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b="0" i="0" u="none" strike="noStrike" cap="none" dirty="0">
                <a:solidFill>
                  <a:srgbClr val="000000"/>
                </a:solidFill>
                <a:latin typeface="Arial"/>
                <a:ea typeface="Arial"/>
                <a:cs typeface="Arial"/>
                <a:sym typeface="Arial"/>
              </a:rPr>
              <a:t>Plus de 240 cas confirmés d'influenza aviaire (H5N1) chez l'homme signalés dans le monde entre 2003 et 2022 </a:t>
            </a:r>
            <a:endParaRPr lang="fr-FR" sz="1800" b="0" i="0" u="none" strike="noStrike" cap="none" dirty="0">
              <a:solidFill>
                <a:srgbClr val="000000"/>
              </a:solidFill>
              <a:latin typeface="Arial"/>
              <a:ea typeface="Arial"/>
              <a:cs typeface="Arial"/>
              <a:sym typeface="Arial"/>
            </a:endParaRPr>
          </a:p>
        </p:txBody>
      </p:sp>
      <p:sp>
        <p:nvSpPr>
          <p:cNvPr id="322" name="Google Shape;322;p4"/>
          <p:cNvSpPr/>
          <p:nvPr/>
        </p:nvSpPr>
        <p:spPr>
          <a:xfrm>
            <a:off x="222890" y="3941465"/>
            <a:ext cx="1582465" cy="146418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b="0" i="0" u="none" strike="noStrike" cap="none" dirty="0">
                <a:solidFill>
                  <a:srgbClr val="000000"/>
                </a:solidFill>
                <a:latin typeface="Arial"/>
                <a:ea typeface="Arial"/>
                <a:cs typeface="Arial"/>
                <a:sym typeface="Arial"/>
              </a:rPr>
              <a:t>Zika dans les Amériques :</a:t>
            </a:r>
            <a:br>
              <a:rPr lang="fr-FR" sz="1600" b="0" i="0" u="none" strike="noStrike" cap="none" dirty="0">
                <a:solidFill>
                  <a:srgbClr val="000000"/>
                </a:solidFill>
                <a:latin typeface="Arial"/>
                <a:ea typeface="Arial"/>
                <a:cs typeface="Arial"/>
                <a:sym typeface="Arial"/>
              </a:rPr>
            </a:br>
            <a:r>
              <a:rPr lang="fr-FR" sz="1600" b="0" i="0" u="none" strike="noStrike" cap="none" dirty="0">
                <a:solidFill>
                  <a:srgbClr val="000000"/>
                </a:solidFill>
                <a:latin typeface="Arial"/>
                <a:ea typeface="Arial"/>
                <a:cs typeface="Arial"/>
                <a:sym typeface="Arial"/>
              </a:rPr>
              <a:t>18 pays touchés en 2017</a:t>
            </a:r>
            <a:endParaRPr lang="fr-FR" sz="1800" b="0" i="0" u="none" strike="noStrike" cap="none" dirty="0">
              <a:solidFill>
                <a:srgbClr val="000000"/>
              </a:solidFill>
              <a:latin typeface="Arial"/>
              <a:ea typeface="Arial"/>
              <a:cs typeface="Arial"/>
              <a:sym typeface="Arial"/>
            </a:endParaRPr>
          </a:p>
        </p:txBody>
      </p:sp>
      <p:sp>
        <p:nvSpPr>
          <p:cNvPr id="323" name="Google Shape;323;p4"/>
          <p:cNvSpPr/>
          <p:nvPr/>
        </p:nvSpPr>
        <p:spPr>
          <a:xfrm>
            <a:off x="6858000" y="1356904"/>
            <a:ext cx="5029275" cy="91935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b="0" i="0" u="none" strike="noStrike" cap="none" dirty="0">
                <a:solidFill>
                  <a:srgbClr val="000000"/>
                </a:solidFill>
                <a:latin typeface="Arial"/>
                <a:ea typeface="Arial"/>
                <a:cs typeface="Arial"/>
                <a:sym typeface="Arial"/>
              </a:rPr>
              <a:t>Flambées </a:t>
            </a:r>
            <a:r>
              <a:rPr lang="fr-FR" sz="1600" dirty="0"/>
              <a:t>épidémiques</a:t>
            </a:r>
            <a:r>
              <a:rPr lang="fr-FR" sz="1600" b="0" i="0" u="none" strike="noStrike" cap="none" dirty="0">
                <a:solidFill>
                  <a:srgbClr val="000000"/>
                </a:solidFill>
                <a:latin typeface="Arial"/>
                <a:ea typeface="Arial"/>
                <a:cs typeface="Arial"/>
                <a:sym typeface="Arial"/>
              </a:rPr>
              <a:t> de MERS en Arabie saoudite, aux Émirats arabes unis et au Qatar entre 2012 et 2024</a:t>
            </a:r>
            <a:endParaRPr lang="fr-FR" sz="1800" b="0" i="0" u="none" strike="noStrike" cap="none" dirty="0">
              <a:solidFill>
                <a:srgbClr val="000000"/>
              </a:solidFill>
              <a:latin typeface="Arial"/>
              <a:ea typeface="Arial"/>
              <a:cs typeface="Arial"/>
              <a:sym typeface="Arial"/>
            </a:endParaRPr>
          </a:p>
        </p:txBody>
      </p:sp>
      <p:sp>
        <p:nvSpPr>
          <p:cNvPr id="324" name="Google Shape;324;p4"/>
          <p:cNvSpPr/>
          <p:nvPr/>
        </p:nvSpPr>
        <p:spPr>
          <a:xfrm>
            <a:off x="2455623" y="4663482"/>
            <a:ext cx="3436500" cy="647100"/>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dirty="0"/>
              <a:t>Flambées épidémiques </a:t>
            </a:r>
            <a:r>
              <a:rPr lang="fr-FR" sz="1600" b="0" i="0" u="none" strike="noStrike" cap="none" dirty="0">
                <a:solidFill>
                  <a:srgbClr val="000000"/>
                </a:solidFill>
                <a:latin typeface="Arial"/>
                <a:ea typeface="Arial"/>
                <a:cs typeface="Arial"/>
                <a:sym typeface="Arial"/>
              </a:rPr>
              <a:t>d'Ebola en Afrique centrale 2018-2023</a:t>
            </a:r>
            <a:endParaRPr lang="fr-FR" sz="1800" b="0" i="0" u="none" strike="noStrike" cap="none" dirty="0">
              <a:solidFill>
                <a:srgbClr val="000000"/>
              </a:solidFill>
              <a:latin typeface="Arial"/>
              <a:ea typeface="Arial"/>
              <a:cs typeface="Arial"/>
              <a:sym typeface="Arial"/>
            </a:endParaRPr>
          </a:p>
        </p:txBody>
      </p:sp>
      <p:sp>
        <p:nvSpPr>
          <p:cNvPr id="325" name="Google Shape;325;p4"/>
          <p:cNvSpPr/>
          <p:nvPr/>
        </p:nvSpPr>
        <p:spPr>
          <a:xfrm>
            <a:off x="6857999" y="4777035"/>
            <a:ext cx="5029276" cy="37452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fr-FR" sz="1600" dirty="0"/>
              <a:t>Flambées épidémiques </a:t>
            </a:r>
            <a:r>
              <a:rPr lang="fr-FR" sz="1600" b="0" i="0" u="none" strike="noStrike" cap="none" dirty="0">
                <a:solidFill>
                  <a:srgbClr val="000000"/>
                </a:solidFill>
                <a:latin typeface="Arial"/>
                <a:ea typeface="Arial"/>
                <a:cs typeface="Arial"/>
                <a:sym typeface="Arial"/>
              </a:rPr>
              <a:t>de rougeole dans le monde </a:t>
            </a:r>
            <a:endParaRPr lang="fr-FR" sz="1800" b="0" i="0" u="none" strike="noStrike" cap="none" dirty="0">
              <a:solidFill>
                <a:srgbClr val="000000"/>
              </a:solidFill>
              <a:latin typeface="Arial"/>
              <a:ea typeface="Arial"/>
              <a:cs typeface="Arial"/>
              <a:sym typeface="Arial"/>
            </a:endParaRPr>
          </a:p>
        </p:txBody>
      </p:sp>
      <p:sp>
        <p:nvSpPr>
          <p:cNvPr id="326" name="Google Shape;326;p4"/>
          <p:cNvSpPr/>
          <p:nvPr/>
        </p:nvSpPr>
        <p:spPr>
          <a:xfrm>
            <a:off x="6857999" y="5225768"/>
            <a:ext cx="5029276" cy="37452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lvl="0" algn="ctr">
              <a:buSzPts val="1600"/>
            </a:pPr>
            <a:r>
              <a:rPr lang="fr-FR" sz="1600" dirty="0"/>
              <a:t>Flambées de</a:t>
            </a:r>
            <a:r>
              <a:rPr lang="fr-FR" sz="1600" b="0" i="0" u="none" strike="noStrike" cap="none" dirty="0">
                <a:solidFill>
                  <a:srgbClr val="000000"/>
                </a:solidFill>
                <a:latin typeface="Arial"/>
                <a:ea typeface="Arial"/>
                <a:cs typeface="Arial"/>
                <a:sym typeface="Arial"/>
              </a:rPr>
              <a:t> COVID-19 dans le monde</a:t>
            </a:r>
            <a:endParaRPr lang="fr-FR" sz="1800" b="0" i="0" u="none" strike="noStrike" cap="none" dirty="0">
              <a:solidFill>
                <a:srgbClr val="000000"/>
              </a:solidFill>
              <a:latin typeface="Arial"/>
              <a:ea typeface="Arial"/>
              <a:cs typeface="Arial"/>
              <a:sym typeface="Arial"/>
            </a:endParaRPr>
          </a:p>
        </p:txBody>
      </p:sp>
      <p:sp>
        <p:nvSpPr>
          <p:cNvPr id="327" name="Google Shape;327;p4"/>
          <p:cNvSpPr txBox="1"/>
          <p:nvPr/>
        </p:nvSpPr>
        <p:spPr>
          <a:xfrm>
            <a:off x="393975" y="5752105"/>
            <a:ext cx="10666696"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Quelles sont </a:t>
            </a:r>
            <a:r>
              <a:rPr lang="fr-FR" sz="2400" dirty="0"/>
              <a:t>d’</a:t>
            </a:r>
            <a:r>
              <a:rPr lang="fr-FR" sz="2400" b="0" i="0" u="none" strike="noStrike" cap="none" dirty="0">
                <a:solidFill>
                  <a:srgbClr val="000000"/>
                </a:solidFill>
                <a:latin typeface="Arial"/>
                <a:ea typeface="Arial"/>
                <a:cs typeface="Arial"/>
                <a:sym typeface="Arial"/>
              </a:rPr>
              <a:t>autres </a:t>
            </a:r>
            <a:r>
              <a:rPr lang="fr-FR" sz="2400" dirty="0"/>
              <a:t>flambées </a:t>
            </a:r>
            <a:r>
              <a:rPr lang="fr-FR" sz="2400" b="0" i="0" u="none" strike="noStrike" cap="none" dirty="0">
                <a:solidFill>
                  <a:srgbClr val="000000"/>
                </a:solidFill>
                <a:latin typeface="Arial"/>
                <a:ea typeface="Arial"/>
                <a:cs typeface="Arial"/>
                <a:sym typeface="Arial"/>
              </a:rPr>
              <a:t>apparues récemment ? </a:t>
            </a:r>
            <a:endParaRPr lang="fr-FR" dirty="0"/>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dirty="0">
                <a:solidFill>
                  <a:srgbClr val="000000"/>
                </a:solidFill>
                <a:latin typeface="Arial"/>
                <a:ea typeface="Arial"/>
                <a:cs typeface="Arial"/>
                <a:sym typeface="Arial"/>
              </a:rPr>
              <a:t>Qu'est-ce qui en fait des « </a:t>
            </a:r>
            <a:r>
              <a:rPr lang="fr-FR" sz="2400" dirty="0"/>
              <a:t>flambées »</a:t>
            </a:r>
            <a:r>
              <a:rPr lang="fr-FR" sz="2400" b="0" i="0" u="none" strike="noStrike" cap="none" dirty="0">
                <a:solidFill>
                  <a:srgbClr val="000000"/>
                </a:solidFill>
                <a:latin typeface="Arial"/>
                <a:ea typeface="Arial"/>
                <a:cs typeface="Arial"/>
                <a:sym typeface="Arial"/>
              </a:rPr>
              <a:t> ?</a:t>
            </a:r>
            <a:endParaRPr lang="fr-FR" sz="1800" b="0" i="0" u="none" strike="noStrike" cap="none" dirty="0">
              <a:solidFill>
                <a:srgbClr val="000000"/>
              </a:solidFill>
              <a:latin typeface="Arial"/>
              <a:ea typeface="Arial"/>
              <a:cs typeface="Arial"/>
              <a:sym typeface="Arial"/>
            </a:endParaRPr>
          </a:p>
        </p:txBody>
      </p:sp>
      <p:sp>
        <p:nvSpPr>
          <p:cNvPr id="2" name="Google Shape;40;p35">
            <a:extLst>
              <a:ext uri="{FF2B5EF4-FFF2-40B4-BE49-F238E27FC236}">
                <a16:creationId xmlns:a16="http://schemas.microsoft.com/office/drawing/2014/main" id="{591FF145-33AB-3059-7E3E-F97A3437094E}"/>
              </a:ext>
            </a:extLst>
          </p:cNvPr>
          <p:cNvSpPr txBox="1"/>
          <p:nvPr/>
        </p:nvSpPr>
        <p:spPr>
          <a:xfrm>
            <a:off x="838200" y="422510"/>
            <a:ext cx="10515600" cy="70169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flambées dans l'actualité</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 grpId="0" animBg="1"/>
      <p:bldP spid="320" grpId="0" animBg="1"/>
      <p:bldP spid="321" grpId="0" animBg="1"/>
      <p:bldP spid="322" grpId="0" animBg="1"/>
      <p:bldP spid="323" grpId="0" animBg="1"/>
      <p:bldP spid="324" grpId="0" animBg="1"/>
      <p:bldP spid="325" grpId="0" animBg="1"/>
      <p:bldP spid="3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5"/>
          <p:cNvSpPr txBox="1">
            <a:spLocks noGrp="1"/>
          </p:cNvSpPr>
          <p:nvPr>
            <p:ph type="body" idx="1"/>
          </p:nvPr>
        </p:nvSpPr>
        <p:spPr>
          <a:xfrm>
            <a:off x="838199" y="1478857"/>
            <a:ext cx="10918371"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820C"/>
              </a:buClr>
              <a:buSzPts val="2800"/>
              <a:buNone/>
            </a:pPr>
            <a:r>
              <a:rPr lang="fr-FR" b="1" dirty="0">
                <a:solidFill>
                  <a:srgbClr val="00820C"/>
                </a:solidFill>
              </a:rPr>
              <a:t>Flambée : </a:t>
            </a:r>
            <a:r>
              <a:rPr lang="fr-FR" b="0" dirty="0"/>
              <a:t>L'apparition d'un plus grand nombre de cas d'une maladie plus que prévu pour un lieu et un moment donné</a:t>
            </a:r>
            <a:endParaRPr lang="fr-FR" dirty="0"/>
          </a:p>
          <a:p>
            <a:pPr marL="228600" lvl="0" indent="-50800" algn="l" rtl="0">
              <a:lnSpc>
                <a:spcPct val="100000"/>
              </a:lnSpc>
              <a:spcBef>
                <a:spcPts val="1000"/>
              </a:spcBef>
              <a:spcAft>
                <a:spcPts val="0"/>
              </a:spcAft>
              <a:buClr>
                <a:schemeClr val="dk1"/>
              </a:buClr>
              <a:buSzPts val="2800"/>
              <a:buNone/>
            </a:pPr>
            <a:endParaRPr lang="fr-FR" b="0" dirty="0">
              <a:solidFill>
                <a:schemeClr val="accent5"/>
              </a:solidFill>
            </a:endParaRPr>
          </a:p>
        </p:txBody>
      </p:sp>
      <p:cxnSp>
        <p:nvCxnSpPr>
          <p:cNvPr id="336" name="Google Shape;336;p5"/>
          <p:cNvCxnSpPr/>
          <p:nvPr/>
        </p:nvCxnSpPr>
        <p:spPr>
          <a:xfrm>
            <a:off x="3429000" y="2949623"/>
            <a:ext cx="0" cy="2828244"/>
          </a:xfrm>
          <a:prstGeom prst="straightConnector1">
            <a:avLst/>
          </a:prstGeom>
          <a:noFill/>
          <a:ln w="9525" cap="flat" cmpd="sng">
            <a:solidFill>
              <a:srgbClr val="000000"/>
            </a:solidFill>
            <a:prstDash val="solid"/>
            <a:round/>
            <a:headEnd type="none" w="sm" len="sm"/>
            <a:tailEnd type="none" w="sm" len="sm"/>
          </a:ln>
        </p:spPr>
      </p:cxnSp>
      <p:cxnSp>
        <p:nvCxnSpPr>
          <p:cNvPr id="337" name="Google Shape;337;p5"/>
          <p:cNvCxnSpPr/>
          <p:nvPr/>
        </p:nvCxnSpPr>
        <p:spPr>
          <a:xfrm>
            <a:off x="3429000" y="5777867"/>
            <a:ext cx="5562600" cy="1336"/>
          </a:xfrm>
          <a:prstGeom prst="straightConnector1">
            <a:avLst/>
          </a:prstGeom>
          <a:noFill/>
          <a:ln w="9525" cap="flat" cmpd="sng">
            <a:solidFill>
              <a:srgbClr val="000000"/>
            </a:solidFill>
            <a:prstDash val="solid"/>
            <a:round/>
            <a:headEnd type="none" w="sm" len="sm"/>
            <a:tailEnd type="none" w="sm" len="sm"/>
          </a:ln>
        </p:spPr>
      </p:cxnSp>
      <p:sp>
        <p:nvSpPr>
          <p:cNvPr id="338" name="Google Shape;338;p5"/>
          <p:cNvSpPr/>
          <p:nvPr/>
        </p:nvSpPr>
        <p:spPr>
          <a:xfrm>
            <a:off x="3733800" y="3086100"/>
            <a:ext cx="5029200" cy="2828244"/>
          </a:xfrm>
          <a:custGeom>
            <a:avLst/>
            <a:gdLst/>
            <a:ahLst/>
            <a:cxnLst/>
            <a:rect l="l" t="t" r="r" b="b"/>
            <a:pathLst>
              <a:path w="3216" h="1832" extrusionOk="0">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cap="flat" cmpd="sng">
            <a:solidFill>
              <a:srgbClr val="00820C"/>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p:txBody>
      </p:sp>
      <p:sp>
        <p:nvSpPr>
          <p:cNvPr id="339" name="Google Shape;339;p5"/>
          <p:cNvSpPr txBox="1"/>
          <p:nvPr/>
        </p:nvSpPr>
        <p:spPr>
          <a:xfrm>
            <a:off x="3429000" y="4688795"/>
            <a:ext cx="3009900" cy="366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Noto Sans Symbols"/>
              <a:buNone/>
            </a:pPr>
            <a:r>
              <a:rPr lang="fr-FR" sz="1800" b="1" i="0" u="none" strike="noStrike" cap="none">
                <a:solidFill>
                  <a:srgbClr val="000000"/>
                </a:solidFill>
                <a:latin typeface="Arial"/>
                <a:ea typeface="Arial"/>
                <a:cs typeface="Arial"/>
                <a:sym typeface="Arial"/>
              </a:rPr>
              <a:t>Habituelle, attendue</a:t>
            </a:r>
            <a:endParaRPr sz="1800" b="0" i="0" u="none" strike="noStrike" cap="none">
              <a:solidFill>
                <a:srgbClr val="000000"/>
              </a:solidFill>
              <a:latin typeface="Arial"/>
              <a:ea typeface="Arial"/>
              <a:cs typeface="Arial"/>
              <a:sym typeface="Arial"/>
            </a:endParaRPr>
          </a:p>
        </p:txBody>
      </p:sp>
      <p:sp>
        <p:nvSpPr>
          <p:cNvPr id="340" name="Google Shape;340;p5"/>
          <p:cNvSpPr txBox="1"/>
          <p:nvPr/>
        </p:nvSpPr>
        <p:spPr>
          <a:xfrm rot="-5400000">
            <a:off x="1595918" y="4173383"/>
            <a:ext cx="2828244" cy="3807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Noto Sans Symbols"/>
              <a:buNone/>
            </a:pPr>
            <a:r>
              <a:rPr lang="fr-FR" sz="1800" b="1" dirty="0"/>
              <a:t>Nombre de c</a:t>
            </a:r>
            <a:r>
              <a:rPr lang="fr-FR" sz="1800" b="1" i="0" u="none" strike="noStrike" cap="none" dirty="0">
                <a:solidFill>
                  <a:srgbClr val="000000"/>
                </a:solidFill>
                <a:latin typeface="Arial"/>
                <a:ea typeface="Arial"/>
                <a:cs typeface="Arial"/>
                <a:sym typeface="Arial"/>
              </a:rPr>
              <a:t>as</a:t>
            </a:r>
            <a:endParaRPr sz="1800" b="0" i="0" u="none" strike="noStrike" cap="none" dirty="0">
              <a:solidFill>
                <a:srgbClr val="000000"/>
              </a:solidFill>
              <a:latin typeface="Arial"/>
              <a:ea typeface="Arial"/>
              <a:cs typeface="Arial"/>
              <a:sym typeface="Arial"/>
            </a:endParaRPr>
          </a:p>
        </p:txBody>
      </p:sp>
      <p:sp>
        <p:nvSpPr>
          <p:cNvPr id="341" name="Google Shape;341;p5"/>
          <p:cNvSpPr txBox="1"/>
          <p:nvPr/>
        </p:nvSpPr>
        <p:spPr>
          <a:xfrm>
            <a:off x="3338624" y="5990545"/>
            <a:ext cx="1157176" cy="3667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Noto Sans Symbols"/>
              <a:buNone/>
            </a:pPr>
            <a:r>
              <a:rPr lang="fr-FR" sz="1800" b="1" i="0" u="none" strike="noStrike" cap="none">
                <a:solidFill>
                  <a:srgbClr val="000000"/>
                </a:solidFill>
                <a:latin typeface="Arial"/>
                <a:ea typeface="Arial"/>
                <a:cs typeface="Arial"/>
                <a:sym typeface="Arial"/>
              </a:rPr>
              <a:t>L'heure</a:t>
            </a:r>
            <a:endParaRPr sz="1800" b="0" i="0" u="none" strike="noStrike" cap="none">
              <a:solidFill>
                <a:srgbClr val="000000"/>
              </a:solidFill>
              <a:latin typeface="Arial"/>
              <a:ea typeface="Arial"/>
              <a:cs typeface="Arial"/>
              <a:sym typeface="Arial"/>
            </a:endParaRPr>
          </a:p>
        </p:txBody>
      </p:sp>
      <p:cxnSp>
        <p:nvCxnSpPr>
          <p:cNvPr id="342" name="Google Shape;342;p5"/>
          <p:cNvCxnSpPr/>
          <p:nvPr/>
        </p:nvCxnSpPr>
        <p:spPr>
          <a:xfrm>
            <a:off x="4343400" y="6215969"/>
            <a:ext cx="3886200" cy="0"/>
          </a:xfrm>
          <a:prstGeom prst="straightConnector1">
            <a:avLst/>
          </a:prstGeom>
          <a:noFill/>
          <a:ln w="31750" cap="flat" cmpd="sng">
            <a:solidFill>
              <a:srgbClr val="000000"/>
            </a:solidFill>
            <a:prstDash val="solid"/>
            <a:round/>
            <a:headEnd type="none" w="sm" len="sm"/>
            <a:tailEnd type="triangle" w="med" len="med"/>
          </a:ln>
        </p:spPr>
      </p:cxnSp>
      <p:sp>
        <p:nvSpPr>
          <p:cNvPr id="343" name="Google Shape;343;p5"/>
          <p:cNvSpPr/>
          <p:nvPr/>
        </p:nvSpPr>
        <p:spPr>
          <a:xfrm>
            <a:off x="6512450" y="3091770"/>
            <a:ext cx="457207" cy="2204131"/>
          </a:xfrm>
          <a:prstGeom prst="leftBrace">
            <a:avLst>
              <a:gd name="adj1" fmla="val 8333"/>
              <a:gd name="adj2" fmla="val 50000"/>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000"/>
              <a:buFont typeface="Arial"/>
              <a:buNone/>
            </a:pPr>
            <a:endParaRPr sz="1000" b="0" i="0" u="none" strike="noStrike" cap="none">
              <a:solidFill>
                <a:srgbClr val="000000"/>
              </a:solidFill>
              <a:latin typeface="Calibri"/>
              <a:ea typeface="Calibri"/>
              <a:cs typeface="Calibri"/>
              <a:sym typeface="Calibri"/>
            </a:endParaRPr>
          </a:p>
        </p:txBody>
      </p:sp>
      <p:sp>
        <p:nvSpPr>
          <p:cNvPr id="344" name="Google Shape;344;p5"/>
          <p:cNvSpPr txBox="1"/>
          <p:nvPr/>
        </p:nvSpPr>
        <p:spPr>
          <a:xfrm>
            <a:off x="3848100" y="3469595"/>
            <a:ext cx="30099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Noto Sans Symbols"/>
              <a:buNone/>
            </a:pPr>
            <a:r>
              <a:rPr lang="fr-FR" sz="1800" b="1" i="0" u="none" strike="noStrike" cap="none" dirty="0">
                <a:solidFill>
                  <a:srgbClr val="000000"/>
                </a:solidFill>
                <a:latin typeface="Arial"/>
                <a:ea typeface="Arial"/>
                <a:cs typeface="Arial"/>
                <a:sym typeface="Arial"/>
              </a:rPr>
              <a:t>Plus que prévu</a:t>
            </a:r>
            <a:endParaRPr sz="18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800"/>
              <a:buFont typeface="Noto Sans Symbols"/>
              <a:buNone/>
            </a:pPr>
            <a:r>
              <a:rPr lang="fr-FR" sz="1800" b="1" i="0" u="none" strike="noStrike" cap="none" dirty="0">
                <a:solidFill>
                  <a:srgbClr val="000000"/>
                </a:solidFill>
                <a:latin typeface="Arial"/>
                <a:ea typeface="Arial"/>
                <a:cs typeface="Arial"/>
                <a:sym typeface="Arial"/>
              </a:rPr>
              <a:t>= </a:t>
            </a:r>
            <a:r>
              <a:rPr lang="fr-FR" sz="1800" b="1" dirty="0"/>
              <a:t> f</a:t>
            </a:r>
            <a:r>
              <a:rPr lang="fr-FR" sz="1800" b="1" i="0" u="none" strike="noStrike" cap="none" dirty="0">
                <a:solidFill>
                  <a:srgbClr val="000000"/>
                </a:solidFill>
                <a:latin typeface="Arial"/>
                <a:ea typeface="Arial"/>
                <a:cs typeface="Arial"/>
                <a:sym typeface="Arial"/>
              </a:rPr>
              <a:t>la</a:t>
            </a:r>
            <a:r>
              <a:rPr lang="fr-FR" sz="1800" b="1" dirty="0"/>
              <a:t>mbée</a:t>
            </a:r>
            <a:endParaRPr sz="1800" b="0" i="0" u="none" strike="noStrike" cap="none" dirty="0">
              <a:solidFill>
                <a:srgbClr val="000000"/>
              </a:solidFill>
              <a:latin typeface="Arial"/>
              <a:ea typeface="Arial"/>
              <a:cs typeface="Arial"/>
              <a:sym typeface="Arial"/>
            </a:endParaRPr>
          </a:p>
        </p:txBody>
      </p:sp>
      <p:sp>
        <p:nvSpPr>
          <p:cNvPr id="2" name="Google Shape;40;p35">
            <a:extLst>
              <a:ext uri="{FF2B5EF4-FFF2-40B4-BE49-F238E27FC236}">
                <a16:creationId xmlns:a16="http://schemas.microsoft.com/office/drawing/2014/main" id="{1D28EA17-6EEB-E41B-139B-7B8B2E1FE9FD}"/>
              </a:ext>
            </a:extLst>
          </p:cNvPr>
          <p:cNvSpPr txBox="1"/>
          <p:nvPr/>
        </p:nvSpPr>
        <p:spPr>
          <a:xfrm>
            <a:off x="838200" y="422510"/>
            <a:ext cx="10515600" cy="70169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Qu'est-ce qu'une flambée ?</a:t>
            </a:r>
            <a:endParaRPr lang="fr-FR" sz="4400"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6"/>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Adapté de l'IDSR du Botswana. Semaine 46 ; 2015</a:t>
            </a:r>
            <a:endParaRPr/>
          </a:p>
          <a:p>
            <a:pPr marL="0" lvl="0" indent="0" algn="r" rtl="0">
              <a:lnSpc>
                <a:spcPct val="90000"/>
              </a:lnSpc>
              <a:spcBef>
                <a:spcPts val="1000"/>
              </a:spcBef>
              <a:spcAft>
                <a:spcPts val="0"/>
              </a:spcAft>
              <a:buClr>
                <a:schemeClr val="dk1"/>
              </a:buClr>
              <a:buSzPts val="1200"/>
              <a:buNone/>
            </a:pPr>
            <a:endParaRPr/>
          </a:p>
        </p:txBody>
      </p:sp>
      <p:graphicFrame>
        <p:nvGraphicFramePr>
          <p:cNvPr id="352" name="Google Shape;352;p6"/>
          <p:cNvGraphicFramePr/>
          <p:nvPr>
            <p:extLst>
              <p:ext uri="{D42A27DB-BD31-4B8C-83A1-F6EECF244321}">
                <p14:modId xmlns:p14="http://schemas.microsoft.com/office/powerpoint/2010/main" val="110922180"/>
              </p:ext>
            </p:extLst>
          </p:nvPr>
        </p:nvGraphicFramePr>
        <p:xfrm>
          <a:off x="838200" y="1666754"/>
          <a:ext cx="10354519" cy="4595150"/>
        </p:xfrm>
        <a:graphic>
          <a:graphicData uri="http://schemas.openxmlformats.org/drawingml/2006/chart">
            <c:chart xmlns:c="http://schemas.openxmlformats.org/drawingml/2006/chart" xmlns:r="http://schemas.openxmlformats.org/officeDocument/2006/relationships" r:id="rId3"/>
          </a:graphicData>
        </a:graphic>
      </p:graphicFrame>
      <p:grpSp>
        <p:nvGrpSpPr>
          <p:cNvPr id="353" name="Google Shape;353;p6"/>
          <p:cNvGrpSpPr/>
          <p:nvPr/>
        </p:nvGrpSpPr>
        <p:grpSpPr>
          <a:xfrm>
            <a:off x="8309029" y="2647255"/>
            <a:ext cx="2146196" cy="918135"/>
            <a:chOff x="8039907" y="2417493"/>
            <a:chExt cx="2146196" cy="918135"/>
          </a:xfrm>
        </p:grpSpPr>
        <p:cxnSp>
          <p:nvCxnSpPr>
            <p:cNvPr id="354" name="Google Shape;354;p6"/>
            <p:cNvCxnSpPr/>
            <p:nvPr/>
          </p:nvCxnSpPr>
          <p:spPr>
            <a:xfrm flipH="1">
              <a:off x="8039907" y="3070634"/>
              <a:ext cx="370502" cy="264994"/>
            </a:xfrm>
            <a:prstGeom prst="straightConnector1">
              <a:avLst/>
            </a:prstGeom>
            <a:noFill/>
            <a:ln w="38100" cap="flat" cmpd="sng">
              <a:solidFill>
                <a:srgbClr val="C00000"/>
              </a:solidFill>
              <a:prstDash val="solid"/>
              <a:miter lim="800000"/>
              <a:headEnd type="none" w="sm" len="sm"/>
              <a:tailEnd type="triangle" w="med" len="med"/>
            </a:ln>
          </p:spPr>
        </p:cxnSp>
        <p:sp>
          <p:nvSpPr>
            <p:cNvPr id="355" name="Google Shape;355;p6"/>
            <p:cNvSpPr/>
            <p:nvPr/>
          </p:nvSpPr>
          <p:spPr>
            <a:xfrm>
              <a:off x="8377687" y="2417493"/>
              <a:ext cx="1808416" cy="715045"/>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Seuil d'intervention</a:t>
              </a:r>
              <a:endParaRPr sz="1800" b="0" i="0" u="none" strike="noStrike" cap="none">
                <a:solidFill>
                  <a:srgbClr val="000000"/>
                </a:solidFill>
                <a:latin typeface="Arial"/>
                <a:ea typeface="Arial"/>
                <a:cs typeface="Arial"/>
                <a:sym typeface="Arial"/>
              </a:endParaRPr>
            </a:p>
          </p:txBody>
        </p:sp>
      </p:grpSp>
      <p:grpSp>
        <p:nvGrpSpPr>
          <p:cNvPr id="356" name="Google Shape;356;p6"/>
          <p:cNvGrpSpPr/>
          <p:nvPr/>
        </p:nvGrpSpPr>
        <p:grpSpPr>
          <a:xfrm>
            <a:off x="5058346" y="3302070"/>
            <a:ext cx="1724419" cy="1609720"/>
            <a:chOff x="5058346" y="3302070"/>
            <a:chExt cx="1724419" cy="1609720"/>
          </a:xfrm>
        </p:grpSpPr>
        <p:cxnSp>
          <p:nvCxnSpPr>
            <p:cNvPr id="357" name="Google Shape;357;p6"/>
            <p:cNvCxnSpPr/>
            <p:nvPr/>
          </p:nvCxnSpPr>
          <p:spPr>
            <a:xfrm>
              <a:off x="5795840" y="4017159"/>
              <a:ext cx="986925" cy="894631"/>
            </a:xfrm>
            <a:prstGeom prst="straightConnector1">
              <a:avLst/>
            </a:prstGeom>
            <a:noFill/>
            <a:ln w="38100" cap="flat" cmpd="sng">
              <a:solidFill>
                <a:schemeClr val="accent1"/>
              </a:solidFill>
              <a:prstDash val="solid"/>
              <a:miter lim="800000"/>
              <a:headEnd type="none" w="sm" len="sm"/>
              <a:tailEnd type="triangle" w="med" len="med"/>
            </a:ln>
          </p:spPr>
        </p:cxnSp>
        <p:sp>
          <p:nvSpPr>
            <p:cNvPr id="358" name="Google Shape;358;p6"/>
            <p:cNvSpPr/>
            <p:nvPr/>
          </p:nvSpPr>
          <p:spPr>
            <a:xfrm>
              <a:off x="5058346" y="3302070"/>
              <a:ext cx="1474989" cy="715089"/>
            </a:xfrm>
            <a:prstGeom prst="roundRect">
              <a:avLst>
                <a:gd name="adj" fmla="val 16667"/>
              </a:avLst>
            </a:prstGeom>
            <a:noFill/>
            <a:ln w="38100" cap="flat" cmpd="sng">
              <a:solidFill>
                <a:srgbClr val="0070C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Seuil d'alerte</a:t>
              </a:r>
              <a:endParaRPr sz="1800" b="0" i="0" u="none" strike="noStrike" cap="none">
                <a:solidFill>
                  <a:srgbClr val="000000"/>
                </a:solidFill>
                <a:latin typeface="Arial"/>
                <a:ea typeface="Arial"/>
                <a:cs typeface="Arial"/>
                <a:sym typeface="Arial"/>
              </a:endParaRPr>
            </a:p>
          </p:txBody>
        </p:sp>
      </p:grpSp>
      <p:sp>
        <p:nvSpPr>
          <p:cNvPr id="359" name="Google Shape;359;p6"/>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cas ont-ils dépassé le seuil ? (1/2)</a:t>
            </a:r>
            <a:endParaRPr dirty="0">
              <a:latin typeface="Franklin Gothic Medium" panose="020B06030201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b="1" dirty="0"/>
              <a:t>Infections à </a:t>
            </a:r>
            <a:r>
              <a:rPr lang="fr-FR" sz="2400" b="1" i="1" dirty="0"/>
              <a:t>Salmonella </a:t>
            </a:r>
            <a:r>
              <a:rPr lang="fr-FR" sz="2400" b="1" dirty="0" err="1"/>
              <a:t>Paratyphi</a:t>
            </a:r>
            <a:r>
              <a:rPr lang="fr-FR" sz="2400" b="1" dirty="0"/>
              <a:t> A et </a:t>
            </a:r>
            <a:r>
              <a:rPr lang="fr-FR" sz="2400" b="1" i="1" dirty="0"/>
              <a:t>Salmonella </a:t>
            </a:r>
            <a:r>
              <a:rPr lang="fr-FR" sz="2400" b="1" dirty="0"/>
              <a:t>Typhi diagnostiquées à l'hôpital A, Cambodge, janvier 2011–août 2013</a:t>
            </a:r>
            <a:endParaRPr lang="fr-FR" dirty="0"/>
          </a:p>
        </p:txBody>
      </p:sp>
      <p:graphicFrame>
        <p:nvGraphicFramePr>
          <p:cNvPr id="366" name="Google Shape;366;p7"/>
          <p:cNvGraphicFramePr/>
          <p:nvPr>
            <p:extLst>
              <p:ext uri="{D42A27DB-BD31-4B8C-83A1-F6EECF244321}">
                <p14:modId xmlns:p14="http://schemas.microsoft.com/office/powerpoint/2010/main" val="2116757911"/>
              </p:ext>
            </p:extLst>
          </p:nvPr>
        </p:nvGraphicFramePr>
        <p:xfrm>
          <a:off x="1972750" y="2299246"/>
          <a:ext cx="7788600" cy="4206300"/>
        </p:xfrm>
        <a:graphic>
          <a:graphicData uri="http://schemas.openxmlformats.org/drawingml/2006/chart">
            <c:chart xmlns:c="http://schemas.openxmlformats.org/drawingml/2006/chart" xmlns:r="http://schemas.openxmlformats.org/officeDocument/2006/relationships" r:id="rId3"/>
          </a:graphicData>
        </a:graphic>
      </p:graphicFrame>
      <p:sp>
        <p:nvSpPr>
          <p:cNvPr id="367" name="Google Shape;367;p7"/>
          <p:cNvSpPr/>
          <p:nvPr/>
        </p:nvSpPr>
        <p:spPr>
          <a:xfrm>
            <a:off x="4551073" y="3362085"/>
            <a:ext cx="2631961" cy="1021556"/>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Seuil d'intervention </a:t>
            </a:r>
            <a:r>
              <a:rPr lang="fr-FR" sz="1800" b="0" i="0" u="none" strike="noStrike" cap="none">
                <a:solidFill>
                  <a:srgbClr val="000000"/>
                </a:solidFill>
                <a:latin typeface="Arial"/>
                <a:ea typeface="Arial"/>
                <a:cs typeface="Arial"/>
                <a:sym typeface="Arial"/>
              </a:rPr>
              <a:t>: 5 cas de </a:t>
            </a:r>
            <a:r>
              <a:rPr lang="fr-FR" sz="1800" b="0" i="1" u="none" strike="noStrike" cap="none">
                <a:solidFill>
                  <a:srgbClr val="000000"/>
                </a:solidFill>
                <a:latin typeface="Arial"/>
                <a:ea typeface="Arial"/>
                <a:cs typeface="Arial"/>
                <a:sym typeface="Arial"/>
              </a:rPr>
              <a:t>salmonellose </a:t>
            </a:r>
            <a:r>
              <a:rPr lang="fr-FR" sz="1800" b="0" i="0" u="none" strike="noStrike" cap="none">
                <a:solidFill>
                  <a:srgbClr val="000000"/>
                </a:solidFill>
                <a:latin typeface="Arial"/>
                <a:ea typeface="Arial"/>
                <a:cs typeface="Arial"/>
                <a:sym typeface="Arial"/>
              </a:rPr>
              <a:t>(combinés) par mois</a:t>
            </a:r>
            <a:endParaRPr sz="1800" b="0" i="0" u="none" strike="noStrike" cap="none">
              <a:solidFill>
                <a:srgbClr val="000000"/>
              </a:solidFill>
              <a:latin typeface="Arial"/>
              <a:ea typeface="Arial"/>
              <a:cs typeface="Arial"/>
              <a:sym typeface="Arial"/>
            </a:endParaRPr>
          </a:p>
        </p:txBody>
      </p:sp>
      <p:cxnSp>
        <p:nvCxnSpPr>
          <p:cNvPr id="368" name="Google Shape;368;p7"/>
          <p:cNvCxnSpPr>
            <a:cxnSpLocks/>
          </p:cNvCxnSpPr>
          <p:nvPr/>
        </p:nvCxnSpPr>
        <p:spPr>
          <a:xfrm>
            <a:off x="2816885" y="4864471"/>
            <a:ext cx="6050668" cy="0"/>
          </a:xfrm>
          <a:prstGeom prst="straightConnector1">
            <a:avLst/>
          </a:prstGeom>
          <a:noFill/>
          <a:ln w="38100" cap="flat" cmpd="sng">
            <a:solidFill>
              <a:srgbClr val="C00000"/>
            </a:solidFill>
            <a:prstDash val="lgDash"/>
            <a:miter lim="800000"/>
            <a:headEnd type="none" w="sm" len="sm"/>
            <a:tailEnd type="none" w="sm" len="sm"/>
          </a:ln>
        </p:spPr>
      </p:cxnSp>
      <p:sp>
        <p:nvSpPr>
          <p:cNvPr id="369" name="Google Shape;369;p7"/>
          <p:cNvSpPr txBox="1"/>
          <p:nvPr/>
        </p:nvSpPr>
        <p:spPr>
          <a:xfrm>
            <a:off x="2806252" y="6166771"/>
            <a:ext cx="6858000" cy="338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FR" sz="1600" dirty="0"/>
              <a:t>       </a:t>
            </a:r>
            <a:r>
              <a:rPr lang="fr-FR" sz="1600" b="0" i="0" u="none" strike="noStrike" cap="none" dirty="0">
                <a:solidFill>
                  <a:srgbClr val="000000"/>
                </a:solidFill>
                <a:latin typeface="Arial"/>
                <a:ea typeface="Arial"/>
                <a:cs typeface="Arial"/>
                <a:sym typeface="Arial"/>
              </a:rPr>
              <a:t>2011                               2012                                2013</a:t>
            </a:r>
            <a:endParaRPr sz="1800" b="0" i="0" u="none" strike="noStrike" cap="none" dirty="0">
              <a:solidFill>
                <a:srgbClr val="000000"/>
              </a:solidFill>
              <a:latin typeface="Arial"/>
              <a:ea typeface="Arial"/>
              <a:cs typeface="Arial"/>
              <a:sym typeface="Arial"/>
            </a:endParaRPr>
          </a:p>
        </p:txBody>
      </p:sp>
      <p:cxnSp>
        <p:nvCxnSpPr>
          <p:cNvPr id="370" name="Google Shape;370;p7"/>
          <p:cNvCxnSpPr>
            <a:stCxn id="367" idx="2"/>
          </p:cNvCxnSpPr>
          <p:nvPr/>
        </p:nvCxnSpPr>
        <p:spPr>
          <a:xfrm>
            <a:off x="5867054" y="4383641"/>
            <a:ext cx="0" cy="480900"/>
          </a:xfrm>
          <a:prstGeom prst="straightConnector1">
            <a:avLst/>
          </a:prstGeom>
          <a:noFill/>
          <a:ln w="38100" cap="flat" cmpd="sng">
            <a:solidFill>
              <a:srgbClr val="C00000"/>
            </a:solidFill>
            <a:prstDash val="solid"/>
            <a:miter lim="800000"/>
            <a:headEnd type="none" w="sm" len="sm"/>
            <a:tailEnd type="triangle" w="med" len="med"/>
          </a:ln>
        </p:spPr>
      </p:cxnSp>
      <p:sp>
        <p:nvSpPr>
          <p:cNvPr id="371" name="Google Shape;371;p7"/>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cas ont-ils dépassé le seuil ? (2/2)</a:t>
            </a:r>
            <a:endParaRPr lang="fr-FR" dirty="0">
              <a:latin typeface="Franklin Gothic Medium" panose="020B06030201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fr-FR" dirty="0"/>
              <a:t>Revue des données de surveillance</a:t>
            </a:r>
          </a:p>
          <a:p>
            <a:pPr marL="287020" lvl="0" indent="-287020" algn="l" rtl="0">
              <a:lnSpc>
                <a:spcPct val="100000"/>
              </a:lnSpc>
              <a:spcBef>
                <a:spcPts val="1200"/>
              </a:spcBef>
              <a:spcAft>
                <a:spcPts val="0"/>
              </a:spcAft>
              <a:buClr>
                <a:schemeClr val="dk1"/>
              </a:buClr>
              <a:buSzPts val="2800"/>
              <a:buChar char="•"/>
            </a:pPr>
            <a:r>
              <a:rPr lang="fr-FR" dirty="0"/>
              <a:t>Alerte du clinicien ou du vétérinaire en cas de diagnostic ou de grappe inhabituel</a:t>
            </a:r>
          </a:p>
          <a:p>
            <a:pPr marL="287020" lvl="0" indent="-287020" algn="l" rtl="0">
              <a:lnSpc>
                <a:spcPct val="100000"/>
              </a:lnSpc>
              <a:spcBef>
                <a:spcPts val="1200"/>
              </a:spcBef>
              <a:spcAft>
                <a:spcPts val="0"/>
              </a:spcAft>
              <a:buClr>
                <a:schemeClr val="dk1"/>
              </a:buClr>
              <a:buSzPts val="2800"/>
              <a:buChar char="•"/>
            </a:pPr>
            <a:r>
              <a:rPr lang="fr-FR" dirty="0"/>
              <a:t>Rapports de laboratoire</a:t>
            </a:r>
          </a:p>
          <a:p>
            <a:pPr marL="287020" lvl="0" indent="-287020" algn="l" rtl="0">
              <a:lnSpc>
                <a:spcPct val="100000"/>
              </a:lnSpc>
              <a:spcBef>
                <a:spcPts val="1200"/>
              </a:spcBef>
              <a:spcAft>
                <a:spcPts val="0"/>
              </a:spcAft>
              <a:buClr>
                <a:schemeClr val="dk1"/>
              </a:buClr>
              <a:buSzPts val="2800"/>
              <a:buChar char="•"/>
            </a:pPr>
            <a:r>
              <a:rPr lang="fr-FR" dirty="0"/>
              <a:t>Surveillance accrue après des événements </a:t>
            </a:r>
            <a:br>
              <a:rPr lang="fr-FR" dirty="0"/>
            </a:br>
            <a:r>
              <a:rPr lang="fr-FR" dirty="0"/>
              <a:t>affectant l'environnement </a:t>
            </a:r>
          </a:p>
          <a:p>
            <a:pPr marL="287020" lvl="0" indent="-287020" algn="l" rtl="0">
              <a:lnSpc>
                <a:spcPct val="100000"/>
              </a:lnSpc>
              <a:spcBef>
                <a:spcPts val="1200"/>
              </a:spcBef>
              <a:spcAft>
                <a:spcPts val="0"/>
              </a:spcAft>
              <a:buClr>
                <a:schemeClr val="dk1"/>
              </a:buClr>
              <a:buSzPts val="2800"/>
              <a:buChar char="•"/>
            </a:pPr>
            <a:r>
              <a:rPr lang="fr-FR" dirty="0"/>
              <a:t>Rapports du public</a:t>
            </a:r>
          </a:p>
          <a:p>
            <a:pPr marL="287020" lvl="0" indent="-287020" algn="l" rtl="0">
              <a:lnSpc>
                <a:spcPct val="100000"/>
              </a:lnSpc>
              <a:spcBef>
                <a:spcPts val="1200"/>
              </a:spcBef>
              <a:spcAft>
                <a:spcPts val="0"/>
              </a:spcAft>
              <a:buClr>
                <a:schemeClr val="dk1"/>
              </a:buClr>
              <a:buSzPts val="2800"/>
              <a:buChar char="•"/>
            </a:pPr>
            <a:r>
              <a:rPr lang="fr-FR" dirty="0"/>
              <a:t>Rapports des médias</a:t>
            </a:r>
          </a:p>
          <a:p>
            <a:pPr marL="287020" lvl="0" indent="-109220" algn="l" rtl="0">
              <a:lnSpc>
                <a:spcPct val="100000"/>
              </a:lnSpc>
              <a:spcBef>
                <a:spcPts val="1700"/>
              </a:spcBef>
              <a:spcAft>
                <a:spcPts val="0"/>
              </a:spcAft>
              <a:buClr>
                <a:schemeClr val="dk1"/>
              </a:buClr>
              <a:buSzPts val="2800"/>
              <a:buNone/>
            </a:pPr>
            <a:endParaRPr lang="fr-FR" dirty="0">
              <a:solidFill>
                <a:schemeClr val="dk2"/>
              </a:solidFill>
            </a:endParaRPr>
          </a:p>
        </p:txBody>
      </p:sp>
      <p:sp>
        <p:nvSpPr>
          <p:cNvPr id="378" name="Google Shape;378;p8"/>
          <p:cNvSpPr txBox="1"/>
          <p:nvPr/>
        </p:nvSpPr>
        <p:spPr>
          <a:xfrm>
            <a:off x="838200" y="0"/>
            <a:ext cx="9740705"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Comment les flambées potentielles sont identifiées</a:t>
            </a:r>
            <a:endParaRPr lang="fr-F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7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9"/>
          <p:cNvSpPr txBox="1">
            <a:spLocks noGrp="1"/>
          </p:cNvSpPr>
          <p:nvPr>
            <p:ph type="body" idx="1"/>
          </p:nvPr>
        </p:nvSpPr>
        <p:spPr>
          <a:xfrm>
            <a:off x="359229" y="1478857"/>
            <a:ext cx="5605635"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00953A"/>
              </a:buClr>
              <a:buSzPts val="2800"/>
              <a:buNone/>
            </a:pPr>
            <a:r>
              <a:rPr lang="fr-FR" b="1" dirty="0">
                <a:solidFill>
                  <a:srgbClr val="00953A"/>
                </a:solidFill>
              </a:rPr>
              <a:t>Facteurs de maladie</a:t>
            </a:r>
            <a:endParaRPr dirty="0"/>
          </a:p>
          <a:p>
            <a:pPr marL="685800" lvl="1" indent="-342900" algn="l" rtl="0">
              <a:lnSpc>
                <a:spcPct val="100000"/>
              </a:lnSpc>
              <a:spcBef>
                <a:spcPts val="400"/>
              </a:spcBef>
              <a:spcAft>
                <a:spcPts val="0"/>
              </a:spcAft>
              <a:buClr>
                <a:schemeClr val="dk1"/>
              </a:buClr>
              <a:buSzPts val="2400"/>
              <a:buFont typeface="Arial"/>
              <a:buChar char="•"/>
            </a:pPr>
            <a:r>
              <a:rPr lang="fr-FR" sz="2800" dirty="0"/>
              <a:t>Nombre de cas par rapport au seuil ou attendus</a:t>
            </a:r>
            <a:endParaRPr dirty="0"/>
          </a:p>
          <a:p>
            <a:pPr marL="685800" lvl="1" indent="-342900" algn="l" rtl="0">
              <a:lnSpc>
                <a:spcPct val="100000"/>
              </a:lnSpc>
              <a:spcBef>
                <a:spcPts val="600"/>
              </a:spcBef>
              <a:spcAft>
                <a:spcPts val="0"/>
              </a:spcAft>
              <a:buClr>
                <a:schemeClr val="dk1"/>
              </a:buClr>
              <a:buSzPts val="2400"/>
              <a:buFont typeface="Arial"/>
              <a:buChar char="•"/>
            </a:pPr>
            <a:r>
              <a:rPr lang="fr-FR" sz="2800" dirty="0"/>
              <a:t>Maladie nouvelle ou inconnue</a:t>
            </a:r>
            <a:endParaRPr dirty="0"/>
          </a:p>
          <a:p>
            <a:pPr marL="685800" lvl="1" indent="-342900" algn="l" rtl="0">
              <a:lnSpc>
                <a:spcPct val="100000"/>
              </a:lnSpc>
              <a:spcBef>
                <a:spcPts val="600"/>
              </a:spcBef>
              <a:spcAft>
                <a:spcPts val="0"/>
              </a:spcAft>
              <a:buClr>
                <a:schemeClr val="dk1"/>
              </a:buClr>
              <a:buSzPts val="2400"/>
              <a:buFont typeface="Arial"/>
              <a:buChar char="•"/>
            </a:pPr>
            <a:r>
              <a:rPr lang="fr-FR" sz="2800" dirty="0"/>
              <a:t>Gravité de la maladie</a:t>
            </a:r>
            <a:endParaRPr dirty="0"/>
          </a:p>
          <a:p>
            <a:pPr marL="685800" lvl="1" indent="-342900" algn="l" rtl="0">
              <a:lnSpc>
                <a:spcPct val="100000"/>
              </a:lnSpc>
              <a:spcBef>
                <a:spcPts val="600"/>
              </a:spcBef>
              <a:spcAft>
                <a:spcPts val="0"/>
              </a:spcAft>
              <a:buClr>
                <a:schemeClr val="dk1"/>
              </a:buClr>
              <a:buSzPts val="2400"/>
              <a:buFont typeface="Arial"/>
              <a:buChar char="•"/>
            </a:pPr>
            <a:r>
              <a:rPr lang="fr-FR" sz="2800" dirty="0"/>
              <a:t>Potentiel de </a:t>
            </a:r>
            <a:r>
              <a:rPr lang="en-US" sz="2800" dirty="0"/>
              <a:t>propagation</a:t>
            </a:r>
            <a:endParaRPr dirty="0"/>
          </a:p>
          <a:p>
            <a:pPr marL="685800" lvl="1" indent="-342900" algn="l" rtl="0">
              <a:lnSpc>
                <a:spcPct val="100000"/>
              </a:lnSpc>
              <a:spcBef>
                <a:spcPts val="600"/>
              </a:spcBef>
              <a:spcAft>
                <a:spcPts val="0"/>
              </a:spcAft>
              <a:buClr>
                <a:schemeClr val="dk1"/>
              </a:buClr>
              <a:buSzPts val="2400"/>
              <a:buFont typeface="Arial"/>
              <a:buChar char="•"/>
            </a:pPr>
            <a:r>
              <a:rPr lang="fr-FR" sz="2800" dirty="0"/>
              <a:t>Maladie faisant l'objet d'une éradication mondiale (polio, rougeole, rage</a:t>
            </a:r>
            <a:r>
              <a:rPr lang="fr-FR" dirty="0"/>
              <a:t>) </a:t>
            </a:r>
            <a:endParaRPr dirty="0"/>
          </a:p>
        </p:txBody>
      </p:sp>
      <p:sp>
        <p:nvSpPr>
          <p:cNvPr id="385" name="Google Shape;385;p9"/>
          <p:cNvSpPr txBox="1"/>
          <p:nvPr/>
        </p:nvSpPr>
        <p:spPr>
          <a:xfrm>
            <a:off x="6096000" y="1478857"/>
            <a:ext cx="6096000" cy="463930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953A"/>
              </a:buClr>
              <a:buSzPts val="2800"/>
              <a:buFont typeface="Arial"/>
              <a:buNone/>
            </a:pPr>
            <a:r>
              <a:rPr lang="fr-FR" sz="2800" b="1" i="0" u="none" strike="noStrike" cap="none" dirty="0">
                <a:solidFill>
                  <a:srgbClr val="00953A"/>
                </a:solidFill>
                <a:latin typeface="Arial"/>
                <a:ea typeface="Arial"/>
                <a:cs typeface="Arial"/>
                <a:sym typeface="Arial"/>
              </a:rPr>
              <a:t>Facteurs de gouvernance</a:t>
            </a:r>
            <a:endParaRPr sz="1800" b="0" i="0" u="none" strike="noStrike" cap="none" dirty="0">
              <a:solidFill>
                <a:srgbClr val="000000"/>
              </a:solidFill>
              <a:latin typeface="Arial"/>
              <a:ea typeface="Arial"/>
              <a:cs typeface="Arial"/>
              <a:sym typeface="Arial"/>
            </a:endParaRPr>
          </a:p>
          <a:p>
            <a:pPr marL="685800" marR="0" lvl="1" indent="-342900" algn="l" rtl="0">
              <a:lnSpc>
                <a:spcPct val="100000"/>
              </a:lnSpc>
              <a:spcBef>
                <a:spcPts val="400"/>
              </a:spcBef>
              <a:spcAft>
                <a:spcPts val="0"/>
              </a:spcAft>
              <a:buClr>
                <a:srgbClr val="000000"/>
              </a:buClr>
              <a:buSzPts val="2400"/>
              <a:buFont typeface="Arial"/>
              <a:buChar char="•"/>
            </a:pPr>
            <a:r>
              <a:rPr lang="fr-FR" sz="2800" b="0" i="0" u="none" strike="noStrike" cap="none" dirty="0">
                <a:solidFill>
                  <a:srgbClr val="000000"/>
                </a:solidFill>
                <a:latin typeface="Arial"/>
                <a:ea typeface="Arial"/>
                <a:cs typeface="Arial"/>
                <a:sym typeface="Arial"/>
              </a:rPr>
              <a:t>Ressources disponibles dans </a:t>
            </a:r>
            <a:br>
              <a:rPr lang="fr-FR" sz="2800" b="0" i="0" u="none" strike="noStrike" cap="none" dirty="0">
                <a:solidFill>
                  <a:srgbClr val="000000"/>
                </a:solidFill>
                <a:latin typeface="Arial"/>
                <a:ea typeface="Arial"/>
                <a:cs typeface="Arial"/>
                <a:sym typeface="Arial"/>
              </a:rPr>
            </a:br>
            <a:r>
              <a:rPr lang="fr-FR" sz="2800" b="0" i="0" u="none" strike="noStrike" cap="none" dirty="0">
                <a:solidFill>
                  <a:srgbClr val="000000"/>
                </a:solidFill>
                <a:latin typeface="Arial"/>
                <a:ea typeface="Arial"/>
                <a:cs typeface="Arial"/>
                <a:sym typeface="Arial"/>
              </a:rPr>
              <a:t>les ministères de la santé, </a:t>
            </a:r>
            <a:br>
              <a:rPr lang="fr-FR" sz="2800" b="0" i="0" u="none" strike="noStrike" cap="none" dirty="0">
                <a:solidFill>
                  <a:srgbClr val="000000"/>
                </a:solidFill>
                <a:latin typeface="Arial"/>
                <a:ea typeface="Arial"/>
                <a:cs typeface="Arial"/>
                <a:sym typeface="Arial"/>
              </a:rPr>
            </a:br>
            <a:r>
              <a:rPr lang="fr-FR" sz="2800" b="0" i="0" u="none" strike="noStrike" cap="none" dirty="0">
                <a:solidFill>
                  <a:srgbClr val="000000"/>
                </a:solidFill>
                <a:latin typeface="Arial"/>
                <a:ea typeface="Arial"/>
                <a:cs typeface="Arial"/>
                <a:sym typeface="Arial"/>
              </a:rPr>
              <a:t>de l'agriculture et/ou de l'environnement</a:t>
            </a:r>
            <a:endParaRPr sz="2800" b="0" i="0" u="none" strike="noStrike" cap="none" dirty="0">
              <a:solidFill>
                <a:srgbClr val="000000"/>
              </a:solidFill>
              <a:latin typeface="Arial"/>
              <a:ea typeface="Arial"/>
              <a:cs typeface="Arial"/>
              <a:sym typeface="Arial"/>
            </a:endParaRPr>
          </a:p>
          <a:p>
            <a:pPr marL="685800" marR="0" lvl="1" indent="-342900" algn="l" rtl="0">
              <a:lnSpc>
                <a:spcPct val="100000"/>
              </a:lnSpc>
              <a:spcBef>
                <a:spcPts val="600"/>
              </a:spcBef>
              <a:spcAft>
                <a:spcPts val="0"/>
              </a:spcAft>
              <a:buClr>
                <a:srgbClr val="000000"/>
              </a:buClr>
              <a:buSzPts val="2400"/>
              <a:buFont typeface="Arial"/>
              <a:buChar char="•"/>
            </a:pPr>
            <a:r>
              <a:rPr lang="fr-FR" sz="2800" b="0" i="0" u="none" strike="noStrike" cap="none" dirty="0">
                <a:solidFill>
                  <a:srgbClr val="000000"/>
                </a:solidFill>
                <a:latin typeface="Arial"/>
                <a:ea typeface="Arial"/>
                <a:cs typeface="Arial"/>
                <a:sym typeface="Arial"/>
              </a:rPr>
              <a:t>Relations publiques</a:t>
            </a:r>
            <a:endParaRPr sz="2800" b="0" i="0" u="none" strike="noStrike" cap="none" dirty="0">
              <a:solidFill>
                <a:srgbClr val="000000"/>
              </a:solidFill>
              <a:latin typeface="Arial"/>
              <a:ea typeface="Arial"/>
              <a:cs typeface="Arial"/>
              <a:sym typeface="Arial"/>
            </a:endParaRPr>
          </a:p>
          <a:p>
            <a:pPr marL="685800" marR="0" lvl="1" indent="-342900" algn="l" rtl="0">
              <a:lnSpc>
                <a:spcPct val="100000"/>
              </a:lnSpc>
              <a:spcBef>
                <a:spcPts val="600"/>
              </a:spcBef>
              <a:spcAft>
                <a:spcPts val="0"/>
              </a:spcAft>
              <a:buClr>
                <a:srgbClr val="000000"/>
              </a:buClr>
              <a:buSzPts val="2400"/>
              <a:buFont typeface="Arial"/>
              <a:buChar char="•"/>
            </a:pPr>
            <a:r>
              <a:rPr lang="fr-FR" sz="2800" b="0" i="0" u="none" strike="noStrike" cap="none" dirty="0">
                <a:solidFill>
                  <a:srgbClr val="000000"/>
                </a:solidFill>
                <a:latin typeface="Arial"/>
                <a:ea typeface="Arial"/>
                <a:cs typeface="Arial"/>
                <a:sym typeface="Arial"/>
              </a:rPr>
              <a:t>Considérations politiques</a:t>
            </a:r>
            <a:endParaRPr sz="2800" b="0" i="0" u="none" strike="noStrike" cap="none" dirty="0">
              <a:solidFill>
                <a:srgbClr val="000000"/>
              </a:solidFill>
              <a:latin typeface="Arial"/>
              <a:ea typeface="Arial"/>
              <a:cs typeface="Arial"/>
              <a:sym typeface="Arial"/>
            </a:endParaRPr>
          </a:p>
        </p:txBody>
      </p:sp>
      <p:sp>
        <p:nvSpPr>
          <p:cNvPr id="386" name="Google Shape;386;p9"/>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Investigueriez-vous ? Cela dépend !</a:t>
            </a:r>
            <a:endParaRP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5">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5">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F19D79-EA9B-48E9-980C-25A1C6DEEE37}">
  <ds:schemaRefs>
    <ds:schemaRef ds:uri="http://www.w3.org/XML/1998/namespace"/>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terms/"/>
    <ds:schemaRef ds:uri="52ff0146-47b4-4d51-8c1c-03266fcd63a2"/>
    <ds:schemaRef ds:uri="http://schemas.microsoft.com/office/infopath/2007/PartnerControls"/>
    <ds:schemaRef ds:uri="cd03f174-a395-49eb-8ee9-8d943e22f40d"/>
    <ds:schemaRef ds:uri="http://purl.org/dc/dcmitype/"/>
  </ds:schemaRefs>
</ds:datastoreItem>
</file>

<file path=customXml/itemProps2.xml><?xml version="1.0" encoding="utf-8"?>
<ds:datastoreItem xmlns:ds="http://schemas.openxmlformats.org/officeDocument/2006/customXml" ds:itemID="{D56A487C-04F0-4595-95C7-95E1CC33C7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1F9A40B-EE0A-450C-B28E-2862774F9B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488</TotalTime>
  <Words>6567</Words>
  <Application>Microsoft Office PowerPoint</Application>
  <PresentationFormat>Widescreen</PresentationFormat>
  <Paragraphs>578</Paragraphs>
  <Slides>31</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Arial</vt:lpstr>
      <vt:lpstr>Calibri</vt:lpstr>
      <vt:lpstr>Courier New</vt:lpstr>
      <vt:lpstr>Franklin Gothic Medium</vt:lpstr>
      <vt:lpstr>Libre Franklin Medium</vt:lpstr>
      <vt:lpstr>Noto Sans Symbols</vt:lpstr>
      <vt:lpstr>Wingdings</vt:lpstr>
      <vt:lpstr>4.A.01.01_FETPF3.0_PPT_Theme_French_2024_11_25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Investigueriez-vous ? (1/5)</vt:lpstr>
      <vt:lpstr>Investigueriez-vous ? (2/5)</vt:lpstr>
      <vt:lpstr>Investigueriez-vous ? (3/5)</vt:lpstr>
      <vt:lpstr>Investigueriez-vous ? (4/5)</vt:lpstr>
      <vt:lpstr>Investigueriez-vous ? (5/5)</vt:lpstr>
      <vt:lpstr>Objectifs d'une investigation de terrain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Martel, Lise (CDC/GHC/DGHP)</dc:creator>
  <cp:lastModifiedBy>Baskerville, Kristin (CDC/GHC/DGHP)</cp:lastModifiedBy>
  <cp:revision>10</cp:revision>
  <dcterms:created xsi:type="dcterms:W3CDTF">2024-10-04T19:45:02Z</dcterms:created>
  <dcterms:modified xsi:type="dcterms:W3CDTF">2025-11-21T20:09:33Z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2024-10-04T19:46:30Z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791c4b2f-0b2f-4398-9cfd-a03c5655a078</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